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00" r:id="rId2"/>
    <p:sldId id="489" r:id="rId3"/>
    <p:sldId id="552" r:id="rId4"/>
    <p:sldId id="551" r:id="rId5"/>
    <p:sldId id="504" r:id="rId6"/>
    <p:sldId id="735" r:id="rId7"/>
    <p:sldId id="572" r:id="rId8"/>
    <p:sldId id="701" r:id="rId9"/>
    <p:sldId id="689" r:id="rId10"/>
    <p:sldId id="703" r:id="rId11"/>
    <p:sldId id="643" r:id="rId12"/>
    <p:sldId id="693" r:id="rId13"/>
    <p:sldId id="692" r:id="rId14"/>
    <p:sldId id="691" r:id="rId15"/>
    <p:sldId id="699" r:id="rId16"/>
    <p:sldId id="702" r:id="rId17"/>
    <p:sldId id="708" r:id="rId18"/>
    <p:sldId id="705" r:id="rId19"/>
    <p:sldId id="742" r:id="rId20"/>
    <p:sldId id="711" r:id="rId21"/>
    <p:sldId id="710" r:id="rId22"/>
    <p:sldId id="690" r:id="rId23"/>
    <p:sldId id="719" r:id="rId24"/>
    <p:sldId id="720" r:id="rId25"/>
    <p:sldId id="721" r:id="rId26"/>
    <p:sldId id="713" r:id="rId27"/>
    <p:sldId id="694" r:id="rId28"/>
    <p:sldId id="722" r:id="rId29"/>
    <p:sldId id="704" r:id="rId30"/>
    <p:sldId id="706" r:id="rId31"/>
    <p:sldId id="714" r:id="rId32"/>
    <p:sldId id="656" r:id="rId33"/>
    <p:sldId id="659" r:id="rId34"/>
    <p:sldId id="662" r:id="rId35"/>
    <p:sldId id="744" r:id="rId36"/>
    <p:sldId id="715" r:id="rId37"/>
    <p:sldId id="661" r:id="rId38"/>
    <p:sldId id="660" r:id="rId39"/>
    <p:sldId id="664" r:id="rId40"/>
    <p:sldId id="725" r:id="rId41"/>
    <p:sldId id="733" r:id="rId42"/>
    <p:sldId id="734" r:id="rId43"/>
    <p:sldId id="726" r:id="rId44"/>
    <p:sldId id="728" r:id="rId45"/>
    <p:sldId id="729" r:id="rId46"/>
    <p:sldId id="730" r:id="rId47"/>
    <p:sldId id="731" r:id="rId48"/>
    <p:sldId id="732" r:id="rId49"/>
    <p:sldId id="668" r:id="rId50"/>
    <p:sldId id="755" r:id="rId51"/>
    <p:sldId id="723" r:id="rId52"/>
    <p:sldId id="681" r:id="rId53"/>
    <p:sldId id="756" r:id="rId54"/>
    <p:sldId id="667" r:id="rId55"/>
    <p:sldId id="688" r:id="rId56"/>
    <p:sldId id="683" r:id="rId57"/>
    <p:sldId id="685" r:id="rId58"/>
    <p:sldId id="686" r:id="rId59"/>
    <p:sldId id="687" r:id="rId60"/>
    <p:sldId id="717" r:id="rId61"/>
    <p:sldId id="754" r:id="rId62"/>
    <p:sldId id="757" r:id="rId63"/>
    <p:sldId id="758" r:id="rId64"/>
    <p:sldId id="759" r:id="rId65"/>
    <p:sldId id="684" r:id="rId66"/>
    <p:sldId id="747" r:id="rId67"/>
    <p:sldId id="748" r:id="rId68"/>
    <p:sldId id="752" r:id="rId69"/>
    <p:sldId id="753" r:id="rId70"/>
    <p:sldId id="749" r:id="rId71"/>
    <p:sldId id="750" r:id="rId72"/>
    <p:sldId id="466" r:id="rId73"/>
    <p:sldId id="306"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默认节" id="{33A52C34-B3C3-A049-A53D-C39CC713AD52}">
          <p14:sldIdLst>
            <p14:sldId id="300"/>
            <p14:sldId id="489"/>
            <p14:sldId id="552"/>
            <p14:sldId id="551"/>
            <p14:sldId id="504"/>
            <p14:sldId id="735"/>
            <p14:sldId id="572"/>
            <p14:sldId id="701"/>
            <p14:sldId id="689"/>
            <p14:sldId id="703"/>
            <p14:sldId id="643"/>
            <p14:sldId id="693"/>
            <p14:sldId id="692"/>
            <p14:sldId id="691"/>
            <p14:sldId id="699"/>
            <p14:sldId id="702"/>
            <p14:sldId id="708"/>
            <p14:sldId id="705"/>
            <p14:sldId id="742"/>
            <p14:sldId id="711"/>
            <p14:sldId id="710"/>
            <p14:sldId id="690"/>
            <p14:sldId id="719"/>
            <p14:sldId id="720"/>
            <p14:sldId id="721"/>
            <p14:sldId id="713"/>
            <p14:sldId id="694"/>
            <p14:sldId id="722"/>
            <p14:sldId id="704"/>
            <p14:sldId id="706"/>
            <p14:sldId id="714"/>
            <p14:sldId id="656"/>
            <p14:sldId id="659"/>
            <p14:sldId id="662"/>
            <p14:sldId id="744"/>
            <p14:sldId id="715"/>
            <p14:sldId id="661"/>
            <p14:sldId id="660"/>
            <p14:sldId id="664"/>
            <p14:sldId id="725"/>
            <p14:sldId id="733"/>
            <p14:sldId id="734"/>
            <p14:sldId id="726"/>
            <p14:sldId id="728"/>
            <p14:sldId id="729"/>
            <p14:sldId id="730"/>
            <p14:sldId id="731"/>
            <p14:sldId id="732"/>
            <p14:sldId id="668"/>
            <p14:sldId id="755"/>
            <p14:sldId id="723"/>
            <p14:sldId id="681"/>
            <p14:sldId id="756"/>
            <p14:sldId id="667"/>
            <p14:sldId id="688"/>
            <p14:sldId id="683"/>
            <p14:sldId id="685"/>
            <p14:sldId id="686"/>
            <p14:sldId id="687"/>
            <p14:sldId id="717"/>
            <p14:sldId id="754"/>
            <p14:sldId id="757"/>
            <p14:sldId id="758"/>
            <p14:sldId id="759"/>
            <p14:sldId id="684"/>
            <p14:sldId id="747"/>
            <p14:sldId id="748"/>
            <p14:sldId id="752"/>
            <p14:sldId id="753"/>
            <p14:sldId id="749"/>
            <p14:sldId id="750"/>
            <p14:sldId id="466"/>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a:srgbClr val="7A81FF"/>
    <a:srgbClr val="E72825"/>
    <a:srgbClr val="00A2FF"/>
    <a:srgbClr val="E86111"/>
    <a:srgbClr val="FF6C6E"/>
    <a:srgbClr val="61D836"/>
    <a:srgbClr val="F2F3F2"/>
    <a:srgbClr val="FF7E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93"/>
    <p:restoredTop sz="96327" autoAdjust="0"/>
  </p:normalViewPr>
  <p:slideViewPr>
    <p:cSldViewPr snapToGrid="0">
      <p:cViewPr varScale="1">
        <p:scale>
          <a:sx n="58" d="100"/>
          <a:sy n="58"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9662583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a:t>
            </a:fld>
            <a:endParaRPr kumimoji="1" lang="zh-CN" altLang="en-US"/>
          </a:p>
        </p:txBody>
      </p:sp>
    </p:spTree>
    <p:extLst>
      <p:ext uri="{BB962C8B-B14F-4D97-AF65-F5344CB8AC3E}">
        <p14:creationId xmlns:p14="http://schemas.microsoft.com/office/powerpoint/2010/main" val="3728977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11</a:t>
            </a:fld>
            <a:endParaRPr kumimoji="1" lang="zh-CN" altLang="en-US"/>
          </a:p>
        </p:txBody>
      </p:sp>
    </p:spTree>
    <p:extLst>
      <p:ext uri="{BB962C8B-B14F-4D97-AF65-F5344CB8AC3E}">
        <p14:creationId xmlns:p14="http://schemas.microsoft.com/office/powerpoint/2010/main" val="2813033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12</a:t>
            </a:fld>
            <a:endParaRPr kumimoji="1" lang="zh-CN" altLang="en-US"/>
          </a:p>
        </p:txBody>
      </p:sp>
    </p:spTree>
    <p:extLst>
      <p:ext uri="{BB962C8B-B14F-4D97-AF65-F5344CB8AC3E}">
        <p14:creationId xmlns:p14="http://schemas.microsoft.com/office/powerpoint/2010/main" val="17716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13</a:t>
            </a:fld>
            <a:endParaRPr kumimoji="1" lang="zh-CN" altLang="en-US"/>
          </a:p>
        </p:txBody>
      </p:sp>
    </p:spTree>
    <p:extLst>
      <p:ext uri="{BB962C8B-B14F-4D97-AF65-F5344CB8AC3E}">
        <p14:creationId xmlns:p14="http://schemas.microsoft.com/office/powerpoint/2010/main" val="265489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14</a:t>
            </a:fld>
            <a:endParaRPr kumimoji="1" lang="zh-CN" altLang="en-US"/>
          </a:p>
        </p:txBody>
      </p:sp>
    </p:spTree>
    <p:extLst>
      <p:ext uri="{BB962C8B-B14F-4D97-AF65-F5344CB8AC3E}">
        <p14:creationId xmlns:p14="http://schemas.microsoft.com/office/powerpoint/2010/main" val="2922560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15</a:t>
            </a:fld>
            <a:endParaRPr kumimoji="1" lang="zh-CN" altLang="en-US"/>
          </a:p>
        </p:txBody>
      </p:sp>
    </p:spTree>
    <p:extLst>
      <p:ext uri="{BB962C8B-B14F-4D97-AF65-F5344CB8AC3E}">
        <p14:creationId xmlns:p14="http://schemas.microsoft.com/office/powerpoint/2010/main" val="322784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16</a:t>
            </a:fld>
            <a:endParaRPr kumimoji="1" lang="zh-CN" altLang="en-US"/>
          </a:p>
        </p:txBody>
      </p:sp>
    </p:spTree>
    <p:extLst>
      <p:ext uri="{BB962C8B-B14F-4D97-AF65-F5344CB8AC3E}">
        <p14:creationId xmlns:p14="http://schemas.microsoft.com/office/powerpoint/2010/main" val="419375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17</a:t>
            </a:fld>
            <a:endParaRPr kumimoji="1" lang="zh-CN" altLang="en-US"/>
          </a:p>
        </p:txBody>
      </p:sp>
    </p:spTree>
    <p:extLst>
      <p:ext uri="{BB962C8B-B14F-4D97-AF65-F5344CB8AC3E}">
        <p14:creationId xmlns:p14="http://schemas.microsoft.com/office/powerpoint/2010/main" val="2479603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18</a:t>
            </a:fld>
            <a:endParaRPr kumimoji="1" lang="zh-CN" altLang="en-US"/>
          </a:p>
        </p:txBody>
      </p:sp>
    </p:spTree>
    <p:extLst>
      <p:ext uri="{BB962C8B-B14F-4D97-AF65-F5344CB8AC3E}">
        <p14:creationId xmlns:p14="http://schemas.microsoft.com/office/powerpoint/2010/main" val="286854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19</a:t>
            </a:fld>
            <a:endParaRPr kumimoji="1" lang="zh-CN" altLang="en-US"/>
          </a:p>
        </p:txBody>
      </p:sp>
    </p:spTree>
    <p:extLst>
      <p:ext uri="{BB962C8B-B14F-4D97-AF65-F5344CB8AC3E}">
        <p14:creationId xmlns:p14="http://schemas.microsoft.com/office/powerpoint/2010/main" val="186172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20</a:t>
            </a:fld>
            <a:endParaRPr kumimoji="1" lang="zh-CN" altLang="en-US"/>
          </a:p>
        </p:txBody>
      </p:sp>
    </p:spTree>
    <p:extLst>
      <p:ext uri="{BB962C8B-B14F-4D97-AF65-F5344CB8AC3E}">
        <p14:creationId xmlns:p14="http://schemas.microsoft.com/office/powerpoint/2010/main" val="365941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a:t>
            </a:fld>
            <a:endParaRPr kumimoji="1" lang="zh-CN" altLang="en-US"/>
          </a:p>
        </p:txBody>
      </p:sp>
    </p:spTree>
    <p:extLst>
      <p:ext uri="{BB962C8B-B14F-4D97-AF65-F5344CB8AC3E}">
        <p14:creationId xmlns:p14="http://schemas.microsoft.com/office/powerpoint/2010/main" val="3290092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21</a:t>
            </a:fld>
            <a:endParaRPr kumimoji="1" lang="zh-CN" altLang="en-US"/>
          </a:p>
        </p:txBody>
      </p:sp>
    </p:spTree>
    <p:extLst>
      <p:ext uri="{BB962C8B-B14F-4D97-AF65-F5344CB8AC3E}">
        <p14:creationId xmlns:p14="http://schemas.microsoft.com/office/powerpoint/2010/main" val="36802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22</a:t>
            </a:fld>
            <a:endParaRPr kumimoji="1" lang="zh-CN" altLang="en-US"/>
          </a:p>
        </p:txBody>
      </p:sp>
    </p:spTree>
    <p:extLst>
      <p:ext uri="{BB962C8B-B14F-4D97-AF65-F5344CB8AC3E}">
        <p14:creationId xmlns:p14="http://schemas.microsoft.com/office/powerpoint/2010/main" val="3641590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23</a:t>
            </a:fld>
            <a:endParaRPr kumimoji="1" lang="zh-CN" altLang="en-US"/>
          </a:p>
        </p:txBody>
      </p:sp>
    </p:spTree>
    <p:extLst>
      <p:ext uri="{BB962C8B-B14F-4D97-AF65-F5344CB8AC3E}">
        <p14:creationId xmlns:p14="http://schemas.microsoft.com/office/powerpoint/2010/main" val="4077925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24</a:t>
            </a:fld>
            <a:endParaRPr kumimoji="1" lang="zh-CN" altLang="en-US"/>
          </a:p>
        </p:txBody>
      </p:sp>
    </p:spTree>
    <p:extLst>
      <p:ext uri="{BB962C8B-B14F-4D97-AF65-F5344CB8AC3E}">
        <p14:creationId xmlns:p14="http://schemas.microsoft.com/office/powerpoint/2010/main" val="218683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25</a:t>
            </a:fld>
            <a:endParaRPr kumimoji="1" lang="zh-CN" altLang="en-US"/>
          </a:p>
        </p:txBody>
      </p:sp>
    </p:spTree>
    <p:extLst>
      <p:ext uri="{BB962C8B-B14F-4D97-AF65-F5344CB8AC3E}">
        <p14:creationId xmlns:p14="http://schemas.microsoft.com/office/powerpoint/2010/main" val="245804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26</a:t>
            </a:fld>
            <a:endParaRPr kumimoji="1" lang="zh-CN" altLang="en-US"/>
          </a:p>
        </p:txBody>
      </p:sp>
    </p:spTree>
    <p:extLst>
      <p:ext uri="{BB962C8B-B14F-4D97-AF65-F5344CB8AC3E}">
        <p14:creationId xmlns:p14="http://schemas.microsoft.com/office/powerpoint/2010/main" val="3420427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27</a:t>
            </a:fld>
            <a:endParaRPr kumimoji="1" lang="zh-CN" altLang="en-US"/>
          </a:p>
        </p:txBody>
      </p:sp>
    </p:spTree>
    <p:extLst>
      <p:ext uri="{BB962C8B-B14F-4D97-AF65-F5344CB8AC3E}">
        <p14:creationId xmlns:p14="http://schemas.microsoft.com/office/powerpoint/2010/main" val="372284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28</a:t>
            </a:fld>
            <a:endParaRPr kumimoji="1" lang="zh-CN" altLang="en-US"/>
          </a:p>
        </p:txBody>
      </p:sp>
    </p:spTree>
    <p:extLst>
      <p:ext uri="{BB962C8B-B14F-4D97-AF65-F5344CB8AC3E}">
        <p14:creationId xmlns:p14="http://schemas.microsoft.com/office/powerpoint/2010/main" val="126700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29</a:t>
            </a:fld>
            <a:endParaRPr kumimoji="1" lang="zh-CN" altLang="en-US"/>
          </a:p>
        </p:txBody>
      </p:sp>
    </p:spTree>
    <p:extLst>
      <p:ext uri="{BB962C8B-B14F-4D97-AF65-F5344CB8AC3E}">
        <p14:creationId xmlns:p14="http://schemas.microsoft.com/office/powerpoint/2010/main" val="3208272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30</a:t>
            </a:fld>
            <a:endParaRPr kumimoji="1" lang="zh-CN" altLang="en-US"/>
          </a:p>
        </p:txBody>
      </p:sp>
    </p:spTree>
    <p:extLst>
      <p:ext uri="{BB962C8B-B14F-4D97-AF65-F5344CB8AC3E}">
        <p14:creationId xmlns:p14="http://schemas.microsoft.com/office/powerpoint/2010/main" val="2098201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a:t>
            </a:fld>
            <a:endParaRPr kumimoji="1" lang="zh-CN" altLang="en-US"/>
          </a:p>
        </p:txBody>
      </p:sp>
    </p:spTree>
    <p:extLst>
      <p:ext uri="{BB962C8B-B14F-4D97-AF65-F5344CB8AC3E}">
        <p14:creationId xmlns:p14="http://schemas.microsoft.com/office/powerpoint/2010/main" val="361832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31</a:t>
            </a:fld>
            <a:endParaRPr kumimoji="1" lang="zh-CN" altLang="en-US"/>
          </a:p>
        </p:txBody>
      </p:sp>
    </p:spTree>
    <p:extLst>
      <p:ext uri="{BB962C8B-B14F-4D97-AF65-F5344CB8AC3E}">
        <p14:creationId xmlns:p14="http://schemas.microsoft.com/office/powerpoint/2010/main" val="3439908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32</a:t>
            </a:fld>
            <a:endParaRPr kumimoji="1" lang="zh-CN" altLang="en-US"/>
          </a:p>
        </p:txBody>
      </p:sp>
    </p:spTree>
    <p:extLst>
      <p:ext uri="{BB962C8B-B14F-4D97-AF65-F5344CB8AC3E}">
        <p14:creationId xmlns:p14="http://schemas.microsoft.com/office/powerpoint/2010/main" val="1564794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33</a:t>
            </a:fld>
            <a:endParaRPr kumimoji="1" lang="zh-CN" altLang="en-US"/>
          </a:p>
        </p:txBody>
      </p:sp>
    </p:spTree>
    <p:extLst>
      <p:ext uri="{BB962C8B-B14F-4D97-AF65-F5344CB8AC3E}">
        <p14:creationId xmlns:p14="http://schemas.microsoft.com/office/powerpoint/2010/main" val="2694018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34</a:t>
            </a:fld>
            <a:endParaRPr kumimoji="1" lang="zh-CN" altLang="en-US"/>
          </a:p>
        </p:txBody>
      </p:sp>
    </p:spTree>
    <p:extLst>
      <p:ext uri="{BB962C8B-B14F-4D97-AF65-F5344CB8AC3E}">
        <p14:creationId xmlns:p14="http://schemas.microsoft.com/office/powerpoint/2010/main" val="1983473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35</a:t>
            </a:fld>
            <a:endParaRPr kumimoji="1" lang="zh-CN" altLang="en-US"/>
          </a:p>
        </p:txBody>
      </p:sp>
    </p:spTree>
    <p:extLst>
      <p:ext uri="{BB962C8B-B14F-4D97-AF65-F5344CB8AC3E}">
        <p14:creationId xmlns:p14="http://schemas.microsoft.com/office/powerpoint/2010/main" val="4111540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36</a:t>
            </a:fld>
            <a:endParaRPr kumimoji="1" lang="zh-CN" altLang="en-US"/>
          </a:p>
        </p:txBody>
      </p:sp>
    </p:spTree>
    <p:extLst>
      <p:ext uri="{BB962C8B-B14F-4D97-AF65-F5344CB8AC3E}">
        <p14:creationId xmlns:p14="http://schemas.microsoft.com/office/powerpoint/2010/main" val="81602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37</a:t>
            </a:fld>
            <a:endParaRPr kumimoji="1" lang="zh-CN" altLang="en-US"/>
          </a:p>
        </p:txBody>
      </p:sp>
    </p:spTree>
    <p:extLst>
      <p:ext uri="{BB962C8B-B14F-4D97-AF65-F5344CB8AC3E}">
        <p14:creationId xmlns:p14="http://schemas.microsoft.com/office/powerpoint/2010/main" val="1767846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38</a:t>
            </a:fld>
            <a:endParaRPr kumimoji="1" lang="zh-CN" altLang="en-US"/>
          </a:p>
        </p:txBody>
      </p:sp>
    </p:spTree>
    <p:extLst>
      <p:ext uri="{BB962C8B-B14F-4D97-AF65-F5344CB8AC3E}">
        <p14:creationId xmlns:p14="http://schemas.microsoft.com/office/powerpoint/2010/main" val="182489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39</a:t>
            </a:fld>
            <a:endParaRPr kumimoji="1" lang="zh-CN" altLang="en-US"/>
          </a:p>
        </p:txBody>
      </p:sp>
    </p:spTree>
    <p:extLst>
      <p:ext uri="{BB962C8B-B14F-4D97-AF65-F5344CB8AC3E}">
        <p14:creationId xmlns:p14="http://schemas.microsoft.com/office/powerpoint/2010/main" val="859919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40</a:t>
            </a:fld>
            <a:endParaRPr kumimoji="1" lang="zh-CN" altLang="en-US"/>
          </a:p>
        </p:txBody>
      </p:sp>
    </p:spTree>
    <p:extLst>
      <p:ext uri="{BB962C8B-B14F-4D97-AF65-F5344CB8AC3E}">
        <p14:creationId xmlns:p14="http://schemas.microsoft.com/office/powerpoint/2010/main" val="2298849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a:t>
            </a:fld>
            <a:endParaRPr kumimoji="1" lang="zh-CN" altLang="en-US"/>
          </a:p>
        </p:txBody>
      </p:sp>
    </p:spTree>
    <p:extLst>
      <p:ext uri="{BB962C8B-B14F-4D97-AF65-F5344CB8AC3E}">
        <p14:creationId xmlns:p14="http://schemas.microsoft.com/office/powerpoint/2010/main" val="2158446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41</a:t>
            </a:fld>
            <a:endParaRPr kumimoji="1" lang="zh-CN" altLang="en-US"/>
          </a:p>
        </p:txBody>
      </p:sp>
    </p:spTree>
    <p:extLst>
      <p:ext uri="{BB962C8B-B14F-4D97-AF65-F5344CB8AC3E}">
        <p14:creationId xmlns:p14="http://schemas.microsoft.com/office/powerpoint/2010/main" val="1800007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42</a:t>
            </a:fld>
            <a:endParaRPr kumimoji="1" lang="zh-CN" altLang="en-US"/>
          </a:p>
        </p:txBody>
      </p:sp>
    </p:spTree>
    <p:extLst>
      <p:ext uri="{BB962C8B-B14F-4D97-AF65-F5344CB8AC3E}">
        <p14:creationId xmlns:p14="http://schemas.microsoft.com/office/powerpoint/2010/main" val="1068667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43</a:t>
            </a:fld>
            <a:endParaRPr kumimoji="1" lang="zh-CN" altLang="en-US"/>
          </a:p>
        </p:txBody>
      </p:sp>
    </p:spTree>
    <p:extLst>
      <p:ext uri="{BB962C8B-B14F-4D97-AF65-F5344CB8AC3E}">
        <p14:creationId xmlns:p14="http://schemas.microsoft.com/office/powerpoint/2010/main" val="565021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44</a:t>
            </a:fld>
            <a:endParaRPr kumimoji="1" lang="zh-CN" altLang="en-US"/>
          </a:p>
        </p:txBody>
      </p:sp>
    </p:spTree>
    <p:extLst>
      <p:ext uri="{BB962C8B-B14F-4D97-AF65-F5344CB8AC3E}">
        <p14:creationId xmlns:p14="http://schemas.microsoft.com/office/powerpoint/2010/main" val="2901937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45</a:t>
            </a:fld>
            <a:endParaRPr kumimoji="1" lang="zh-CN" altLang="en-US"/>
          </a:p>
        </p:txBody>
      </p:sp>
    </p:spTree>
    <p:extLst>
      <p:ext uri="{BB962C8B-B14F-4D97-AF65-F5344CB8AC3E}">
        <p14:creationId xmlns:p14="http://schemas.microsoft.com/office/powerpoint/2010/main" val="40374621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46</a:t>
            </a:fld>
            <a:endParaRPr kumimoji="1" lang="zh-CN" altLang="en-US"/>
          </a:p>
        </p:txBody>
      </p:sp>
    </p:spTree>
    <p:extLst>
      <p:ext uri="{BB962C8B-B14F-4D97-AF65-F5344CB8AC3E}">
        <p14:creationId xmlns:p14="http://schemas.microsoft.com/office/powerpoint/2010/main" val="73578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47</a:t>
            </a:fld>
            <a:endParaRPr kumimoji="1" lang="zh-CN" altLang="en-US"/>
          </a:p>
        </p:txBody>
      </p:sp>
    </p:spTree>
    <p:extLst>
      <p:ext uri="{BB962C8B-B14F-4D97-AF65-F5344CB8AC3E}">
        <p14:creationId xmlns:p14="http://schemas.microsoft.com/office/powerpoint/2010/main" val="3001643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48</a:t>
            </a:fld>
            <a:endParaRPr kumimoji="1" lang="zh-CN" altLang="en-US"/>
          </a:p>
        </p:txBody>
      </p:sp>
    </p:spTree>
    <p:extLst>
      <p:ext uri="{BB962C8B-B14F-4D97-AF65-F5344CB8AC3E}">
        <p14:creationId xmlns:p14="http://schemas.microsoft.com/office/powerpoint/2010/main" val="3531047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49</a:t>
            </a:fld>
            <a:endParaRPr kumimoji="1" lang="zh-CN" altLang="en-US"/>
          </a:p>
        </p:txBody>
      </p:sp>
    </p:spTree>
    <p:extLst>
      <p:ext uri="{BB962C8B-B14F-4D97-AF65-F5344CB8AC3E}">
        <p14:creationId xmlns:p14="http://schemas.microsoft.com/office/powerpoint/2010/main" val="2029253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50</a:t>
            </a:fld>
            <a:endParaRPr kumimoji="1" lang="zh-CN" altLang="en-US"/>
          </a:p>
        </p:txBody>
      </p:sp>
    </p:spTree>
    <p:extLst>
      <p:ext uri="{BB962C8B-B14F-4D97-AF65-F5344CB8AC3E}">
        <p14:creationId xmlns:p14="http://schemas.microsoft.com/office/powerpoint/2010/main" val="2838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a:t>
            </a:fld>
            <a:endParaRPr kumimoji="1" lang="zh-CN" altLang="en-US"/>
          </a:p>
        </p:txBody>
      </p:sp>
    </p:spTree>
    <p:extLst>
      <p:ext uri="{BB962C8B-B14F-4D97-AF65-F5344CB8AC3E}">
        <p14:creationId xmlns:p14="http://schemas.microsoft.com/office/powerpoint/2010/main" val="517527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51</a:t>
            </a:fld>
            <a:endParaRPr kumimoji="1" lang="zh-CN" altLang="en-US"/>
          </a:p>
        </p:txBody>
      </p:sp>
    </p:spTree>
    <p:extLst>
      <p:ext uri="{BB962C8B-B14F-4D97-AF65-F5344CB8AC3E}">
        <p14:creationId xmlns:p14="http://schemas.microsoft.com/office/powerpoint/2010/main" val="522487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52</a:t>
            </a:fld>
            <a:endParaRPr kumimoji="1" lang="zh-CN" altLang="en-US"/>
          </a:p>
        </p:txBody>
      </p:sp>
    </p:spTree>
    <p:extLst>
      <p:ext uri="{BB962C8B-B14F-4D97-AF65-F5344CB8AC3E}">
        <p14:creationId xmlns:p14="http://schemas.microsoft.com/office/powerpoint/2010/main" val="1227060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53</a:t>
            </a:fld>
            <a:endParaRPr kumimoji="1" lang="zh-CN" altLang="en-US"/>
          </a:p>
        </p:txBody>
      </p:sp>
    </p:spTree>
    <p:extLst>
      <p:ext uri="{BB962C8B-B14F-4D97-AF65-F5344CB8AC3E}">
        <p14:creationId xmlns:p14="http://schemas.microsoft.com/office/powerpoint/2010/main" val="3880395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54</a:t>
            </a:fld>
            <a:endParaRPr kumimoji="1" lang="zh-CN" altLang="en-US"/>
          </a:p>
        </p:txBody>
      </p:sp>
    </p:spTree>
    <p:extLst>
      <p:ext uri="{BB962C8B-B14F-4D97-AF65-F5344CB8AC3E}">
        <p14:creationId xmlns:p14="http://schemas.microsoft.com/office/powerpoint/2010/main" val="2152606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55</a:t>
            </a:fld>
            <a:endParaRPr kumimoji="1" lang="zh-CN" altLang="en-US"/>
          </a:p>
        </p:txBody>
      </p:sp>
    </p:spTree>
    <p:extLst>
      <p:ext uri="{BB962C8B-B14F-4D97-AF65-F5344CB8AC3E}">
        <p14:creationId xmlns:p14="http://schemas.microsoft.com/office/powerpoint/2010/main" val="2531687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56</a:t>
            </a:fld>
            <a:endParaRPr kumimoji="1" lang="zh-CN" altLang="en-US"/>
          </a:p>
        </p:txBody>
      </p:sp>
    </p:spTree>
    <p:extLst>
      <p:ext uri="{BB962C8B-B14F-4D97-AF65-F5344CB8AC3E}">
        <p14:creationId xmlns:p14="http://schemas.microsoft.com/office/powerpoint/2010/main" val="788185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57</a:t>
            </a:fld>
            <a:endParaRPr kumimoji="1" lang="zh-CN" altLang="en-US"/>
          </a:p>
        </p:txBody>
      </p:sp>
    </p:spTree>
    <p:extLst>
      <p:ext uri="{BB962C8B-B14F-4D97-AF65-F5344CB8AC3E}">
        <p14:creationId xmlns:p14="http://schemas.microsoft.com/office/powerpoint/2010/main" val="2234554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58</a:t>
            </a:fld>
            <a:endParaRPr kumimoji="1" lang="zh-CN" altLang="en-US"/>
          </a:p>
        </p:txBody>
      </p:sp>
    </p:spTree>
    <p:extLst>
      <p:ext uri="{BB962C8B-B14F-4D97-AF65-F5344CB8AC3E}">
        <p14:creationId xmlns:p14="http://schemas.microsoft.com/office/powerpoint/2010/main" val="31745894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59</a:t>
            </a:fld>
            <a:endParaRPr kumimoji="1" lang="zh-CN" altLang="en-US"/>
          </a:p>
        </p:txBody>
      </p:sp>
    </p:spTree>
    <p:extLst>
      <p:ext uri="{BB962C8B-B14F-4D97-AF65-F5344CB8AC3E}">
        <p14:creationId xmlns:p14="http://schemas.microsoft.com/office/powerpoint/2010/main" val="2554208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60</a:t>
            </a:fld>
            <a:endParaRPr kumimoji="1" lang="zh-CN" altLang="en-US"/>
          </a:p>
        </p:txBody>
      </p:sp>
    </p:spTree>
    <p:extLst>
      <p:ext uri="{BB962C8B-B14F-4D97-AF65-F5344CB8AC3E}">
        <p14:creationId xmlns:p14="http://schemas.microsoft.com/office/powerpoint/2010/main" val="225951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a:t>
            </a:fld>
            <a:endParaRPr kumimoji="1" lang="zh-CN" altLang="en-US"/>
          </a:p>
        </p:txBody>
      </p:sp>
    </p:spTree>
    <p:extLst>
      <p:ext uri="{BB962C8B-B14F-4D97-AF65-F5344CB8AC3E}">
        <p14:creationId xmlns:p14="http://schemas.microsoft.com/office/powerpoint/2010/main" val="1280332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61</a:t>
            </a:fld>
            <a:endParaRPr kumimoji="1" lang="zh-CN" altLang="en-US"/>
          </a:p>
        </p:txBody>
      </p:sp>
    </p:spTree>
    <p:extLst>
      <p:ext uri="{BB962C8B-B14F-4D97-AF65-F5344CB8AC3E}">
        <p14:creationId xmlns:p14="http://schemas.microsoft.com/office/powerpoint/2010/main" val="2718049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62</a:t>
            </a:fld>
            <a:endParaRPr kumimoji="1" lang="zh-CN" altLang="en-US"/>
          </a:p>
        </p:txBody>
      </p:sp>
    </p:spTree>
    <p:extLst>
      <p:ext uri="{BB962C8B-B14F-4D97-AF65-F5344CB8AC3E}">
        <p14:creationId xmlns:p14="http://schemas.microsoft.com/office/powerpoint/2010/main" val="1731820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63</a:t>
            </a:fld>
            <a:endParaRPr kumimoji="1" lang="zh-CN" altLang="en-US"/>
          </a:p>
        </p:txBody>
      </p:sp>
    </p:spTree>
    <p:extLst>
      <p:ext uri="{BB962C8B-B14F-4D97-AF65-F5344CB8AC3E}">
        <p14:creationId xmlns:p14="http://schemas.microsoft.com/office/powerpoint/2010/main" val="2261966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64</a:t>
            </a:fld>
            <a:endParaRPr kumimoji="1" lang="zh-CN" altLang="en-US"/>
          </a:p>
        </p:txBody>
      </p:sp>
    </p:spTree>
    <p:extLst>
      <p:ext uri="{BB962C8B-B14F-4D97-AF65-F5344CB8AC3E}">
        <p14:creationId xmlns:p14="http://schemas.microsoft.com/office/powerpoint/2010/main" val="1805199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65</a:t>
            </a:fld>
            <a:endParaRPr kumimoji="1" lang="zh-CN" altLang="en-US"/>
          </a:p>
        </p:txBody>
      </p:sp>
    </p:spTree>
    <p:extLst>
      <p:ext uri="{BB962C8B-B14F-4D97-AF65-F5344CB8AC3E}">
        <p14:creationId xmlns:p14="http://schemas.microsoft.com/office/powerpoint/2010/main" val="965767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66</a:t>
            </a:fld>
            <a:endParaRPr kumimoji="1" lang="zh-CN" altLang="en-US"/>
          </a:p>
        </p:txBody>
      </p:sp>
    </p:spTree>
    <p:extLst>
      <p:ext uri="{BB962C8B-B14F-4D97-AF65-F5344CB8AC3E}">
        <p14:creationId xmlns:p14="http://schemas.microsoft.com/office/powerpoint/2010/main" val="354509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67</a:t>
            </a:fld>
            <a:endParaRPr kumimoji="1" lang="zh-CN" altLang="en-US"/>
          </a:p>
        </p:txBody>
      </p:sp>
    </p:spTree>
    <p:extLst>
      <p:ext uri="{BB962C8B-B14F-4D97-AF65-F5344CB8AC3E}">
        <p14:creationId xmlns:p14="http://schemas.microsoft.com/office/powerpoint/2010/main" val="610722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68</a:t>
            </a:fld>
            <a:endParaRPr kumimoji="1" lang="zh-CN" altLang="en-US"/>
          </a:p>
        </p:txBody>
      </p:sp>
    </p:spTree>
    <p:extLst>
      <p:ext uri="{BB962C8B-B14F-4D97-AF65-F5344CB8AC3E}">
        <p14:creationId xmlns:p14="http://schemas.microsoft.com/office/powerpoint/2010/main" val="31971794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69</a:t>
            </a:fld>
            <a:endParaRPr kumimoji="1" lang="zh-CN" altLang="en-US"/>
          </a:p>
        </p:txBody>
      </p:sp>
    </p:spTree>
    <p:extLst>
      <p:ext uri="{BB962C8B-B14F-4D97-AF65-F5344CB8AC3E}">
        <p14:creationId xmlns:p14="http://schemas.microsoft.com/office/powerpoint/2010/main" val="4242247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70</a:t>
            </a:fld>
            <a:endParaRPr kumimoji="1" lang="zh-CN" altLang="en-US"/>
          </a:p>
        </p:txBody>
      </p:sp>
    </p:spTree>
    <p:extLst>
      <p:ext uri="{BB962C8B-B14F-4D97-AF65-F5344CB8AC3E}">
        <p14:creationId xmlns:p14="http://schemas.microsoft.com/office/powerpoint/2010/main" val="386210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8</a:t>
            </a:fld>
            <a:endParaRPr kumimoji="1" lang="zh-CN" altLang="en-US"/>
          </a:p>
        </p:txBody>
      </p:sp>
    </p:spTree>
    <p:extLst>
      <p:ext uri="{BB962C8B-B14F-4D97-AF65-F5344CB8AC3E}">
        <p14:creationId xmlns:p14="http://schemas.microsoft.com/office/powerpoint/2010/main" val="3321463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71</a:t>
            </a:fld>
            <a:endParaRPr kumimoji="1" lang="zh-CN" altLang="en-US"/>
          </a:p>
        </p:txBody>
      </p:sp>
    </p:spTree>
    <p:extLst>
      <p:ext uri="{BB962C8B-B14F-4D97-AF65-F5344CB8AC3E}">
        <p14:creationId xmlns:p14="http://schemas.microsoft.com/office/powerpoint/2010/main" val="3430297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72</a:t>
            </a:fld>
            <a:endParaRPr kumimoji="1" lang="zh-CN" altLang="en-US"/>
          </a:p>
        </p:txBody>
      </p:sp>
    </p:spTree>
    <p:extLst>
      <p:ext uri="{BB962C8B-B14F-4D97-AF65-F5344CB8AC3E}">
        <p14:creationId xmlns:p14="http://schemas.microsoft.com/office/powerpoint/2010/main" val="1556296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9</a:t>
            </a:fld>
            <a:endParaRPr kumimoji="1" lang="zh-CN" altLang="en-US"/>
          </a:p>
        </p:txBody>
      </p:sp>
    </p:spTree>
    <p:extLst>
      <p:ext uri="{BB962C8B-B14F-4D97-AF65-F5344CB8AC3E}">
        <p14:creationId xmlns:p14="http://schemas.microsoft.com/office/powerpoint/2010/main" val="135088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10</a:t>
            </a:fld>
            <a:endParaRPr kumimoji="1" lang="zh-CN" altLang="en-US"/>
          </a:p>
        </p:txBody>
      </p:sp>
    </p:spTree>
    <p:extLst>
      <p:ext uri="{BB962C8B-B14F-4D97-AF65-F5344CB8AC3E}">
        <p14:creationId xmlns:p14="http://schemas.microsoft.com/office/powerpoint/2010/main" val="771716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8" name="训练营ppt模版-8.jpg" descr="训练营ppt模版-8.jpg">
            <a:extLst>
              <a:ext uri="{FF2B5EF4-FFF2-40B4-BE49-F238E27FC236}">
                <a16:creationId xmlns:a16="http://schemas.microsoft.com/office/drawing/2014/main" id="{B9892DC8-92CB-A24A-907D-3D1BA33F1D64}"/>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在此键入姓名">
            <a:extLst>
              <a:ext uri="{FF2B5EF4-FFF2-40B4-BE49-F238E27FC236}">
                <a16:creationId xmlns:a16="http://schemas.microsoft.com/office/drawing/2014/main" id="{4447DDA6-149F-AB40-99FC-150E6893E035}"/>
              </a:ext>
            </a:extLst>
          </p:cNvPr>
          <p:cNvSpPr txBox="1">
            <a:spLocks noGrp="1"/>
          </p:cNvSpPr>
          <p:nvPr>
            <p:ph type="body" sz="quarter" idx="13" hasCustomPrompt="1"/>
          </p:nvPr>
        </p:nvSpPr>
        <p:spPr>
          <a:xfrm>
            <a:off x="2444750" y="7674780"/>
            <a:ext cx="5325176" cy="1164421"/>
          </a:xfrm>
          <a:prstGeom prst="rect">
            <a:avLst/>
          </a:prstGeom>
        </p:spPr>
        <p:txBody>
          <a:bodyPr wrap="none" anchor="b">
            <a:spAutoFit/>
          </a:bodyPr>
          <a:lstStyle>
            <a:lvl1pPr>
              <a:spcBef>
                <a:spcPts val="0"/>
              </a:spcBef>
              <a:defRPr sz="6900">
                <a:solidFill>
                  <a:schemeClr val="bg1"/>
                </a:solidFill>
              </a:defRPr>
            </a:lvl1pPr>
          </a:lstStyle>
          <a:p>
            <a:r>
              <a:t>在此键入姓名</a:t>
            </a:r>
          </a:p>
        </p:txBody>
      </p:sp>
      <p:sp>
        <p:nvSpPr>
          <p:cNvPr id="6" name="在此键入tittle">
            <a:extLst>
              <a:ext uri="{FF2B5EF4-FFF2-40B4-BE49-F238E27FC236}">
                <a16:creationId xmlns:a16="http://schemas.microsoft.com/office/drawing/2014/main" id="{AD0AEF1D-EC82-1B42-A6CC-5B36FD56C8D1}"/>
              </a:ext>
            </a:extLst>
          </p:cNvPr>
          <p:cNvSpPr txBox="1">
            <a:spLocks noGrp="1"/>
          </p:cNvSpPr>
          <p:nvPr>
            <p:ph type="body" sz="quarter" idx="14"/>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pPr lvl="0"/>
            <a:r>
              <a:rPr lang="zh-CN" altLang="en-US"/>
              <a:t>单击此处编辑母版文本样式</a:t>
            </a:r>
          </a:p>
        </p:txBody>
      </p:sp>
      <p:sp>
        <p:nvSpPr>
          <p:cNvPr id="7" name="在此键入姓名">
            <a:extLst>
              <a:ext uri="{FF2B5EF4-FFF2-40B4-BE49-F238E27FC236}">
                <a16:creationId xmlns:a16="http://schemas.microsoft.com/office/drawing/2014/main" id="{B2097A4E-BA18-2F45-B581-AD82B5444285}"/>
              </a:ext>
            </a:extLst>
          </p:cNvPr>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架构师训练营 </a:t>
            </a:r>
            <a:r>
              <a:rPr lang="en-US" altLang="zh-CN"/>
              <a:t>–</a:t>
            </a:r>
            <a:r>
              <a:rPr lang="zh-CN" altLang="en-US"/>
              <a:t> 模块 </a:t>
            </a:r>
            <a:r>
              <a:rPr lang="en-US" altLang="zh-CN"/>
              <a:t>X</a:t>
            </a:r>
          </a:p>
          <a:p>
            <a:endParaRPr lang="en-US" altLang="zh-CN"/>
          </a:p>
          <a:p>
            <a:r>
              <a:rPr lang="zh-CN" altLang="en-US"/>
              <a:t>第</a:t>
            </a:r>
            <a:r>
              <a:rPr lang="en-US" altLang="zh-CN"/>
              <a:t>X</a:t>
            </a:r>
            <a:r>
              <a:rPr lang="zh-CN" altLang="en-US"/>
              <a:t>课：课程名称</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pic>
        <p:nvPicPr>
          <p:cNvPr id="5" name="训练营ppt模版-2.jpg" descr="训练营ppt模版-2.jpg">
            <a:extLst>
              <a:ext uri="{FF2B5EF4-FFF2-40B4-BE49-F238E27FC236}">
                <a16:creationId xmlns:a16="http://schemas.microsoft.com/office/drawing/2014/main" id="{2C362B90-A864-D84D-A06A-06391A2BB95E}"/>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58" name="正文级别 1…"/>
          <p:cNvSpPr txBox="1">
            <a:spLocks noGrp="1"/>
          </p:cNvSpPr>
          <p:nvPr>
            <p:ph type="body" idx="1" hasCustomPrompt="1"/>
          </p:nvPr>
        </p:nvSpPr>
        <p:spPr>
          <a:xfrm>
            <a:off x="9327506" y="3700462"/>
            <a:ext cx="12164954" cy="779399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正文级别 1</a:t>
            </a:r>
          </a:p>
          <a:p>
            <a:pPr lvl="1"/>
            <a:r>
              <a:t>正文级别 2</a:t>
            </a:r>
          </a:p>
          <a:p>
            <a:pPr lvl="2"/>
            <a:r>
              <a:t>正文级别 3</a:t>
            </a:r>
          </a:p>
          <a:p>
            <a:pPr lvl="3"/>
            <a:r>
              <a:t>正文级别 4</a:t>
            </a:r>
          </a:p>
          <a:p>
            <a:pPr lvl="4"/>
            <a:r>
              <a:t>正文级别 5</a:t>
            </a:r>
          </a:p>
        </p:txBody>
      </p:sp>
      <p:sp>
        <p:nvSpPr>
          <p:cNvPr id="4" name="目录">
            <a:extLst>
              <a:ext uri="{FF2B5EF4-FFF2-40B4-BE49-F238E27FC236}">
                <a16:creationId xmlns:a16="http://schemas.microsoft.com/office/drawing/2014/main" id="{DF971C0E-1DBC-6948-81F0-FD763979103D}"/>
              </a:ext>
            </a:extLst>
          </p:cNvPr>
          <p:cNvSpPr txBox="1"/>
          <p:nvPr userDrawn="1"/>
        </p:nvSpPr>
        <p:spPr>
          <a:xfrm>
            <a:off x="3758952" y="3700462"/>
            <a:ext cx="2677015" cy="164147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000">
                <a:solidFill>
                  <a:srgbClr val="18B2E8"/>
                </a:solidFill>
              </a:defRPr>
            </a:lvl1pPr>
          </a:lstStyle>
          <a:p>
            <a:r>
              <a:rPr dirty="0" err="1">
                <a:solidFill>
                  <a:schemeClr val="bg1"/>
                </a:solidFill>
                <a:latin typeface="Alibaba PuHuiTi R" pitchFamily="18" charset="-122"/>
                <a:ea typeface="Alibaba PuHuiTi R" pitchFamily="18" charset="-122"/>
                <a:cs typeface="Alibaba PuHuiTi R" pitchFamily="18" charset="-122"/>
              </a:rPr>
              <a:t>目录</a:t>
            </a:r>
            <a:endParaRPr dirty="0">
              <a:solidFill>
                <a:schemeClr val="bg1"/>
              </a:solidFill>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242019241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5" name="标题文本">
            <a:extLst>
              <a:ext uri="{FF2B5EF4-FFF2-40B4-BE49-F238E27FC236}">
                <a16:creationId xmlns:a16="http://schemas.microsoft.com/office/drawing/2014/main" id="{302D6EFD-7EFF-E74C-917D-0E27A8B678F8}"/>
              </a:ext>
            </a:extLst>
          </p:cNvPr>
          <p:cNvSpPr txBox="1">
            <a:spLocks noGrp="1"/>
          </p:cNvSpPr>
          <p:nvPr>
            <p:ph type="title" hasCustomPrompt="1"/>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1pPr>
              <a:defRPr>
                <a:solidFill>
                  <a:schemeClr val="tx1"/>
                </a:solidFill>
              </a:defRPr>
            </a:lvl1p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normAutofit/>
          </a:bodyPr>
          <a:lstStyle>
            <a:lvl1pPr>
              <a:defRPr sz="36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176057628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内容">
    <p:spTree>
      <p:nvGrpSpPr>
        <p:cNvPr id="1" name=""/>
        <p:cNvGrpSpPr/>
        <p:nvPr/>
      </p:nvGrpSpPr>
      <p:grpSpPr>
        <a:xfrm>
          <a:off x="0" y="0"/>
          <a:ext cx="0" cy="0"/>
          <a:chOff x="0" y="0"/>
          <a:chExt cx="0" cy="0"/>
        </a:xfrm>
      </p:grpSpPr>
      <p:pic>
        <p:nvPicPr>
          <p:cNvPr id="6" name="训练营ppt模版.jpg" descr="训练营ppt模版.jpg">
            <a:extLst>
              <a:ext uri="{FF2B5EF4-FFF2-40B4-BE49-F238E27FC236}">
                <a16:creationId xmlns:a16="http://schemas.microsoft.com/office/drawing/2014/main" id="{932E1BDC-E897-094F-BC18-A848CD2FE74B}"/>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5" name="标题文本">
            <a:extLst>
              <a:ext uri="{FF2B5EF4-FFF2-40B4-BE49-F238E27FC236}">
                <a16:creationId xmlns:a16="http://schemas.microsoft.com/office/drawing/2014/main" id="{302D6EFD-7EFF-E74C-917D-0E27A8B678F8}"/>
              </a:ext>
            </a:extLst>
          </p:cNvPr>
          <p:cNvSpPr txBox="1">
            <a:spLocks noGrp="1"/>
          </p:cNvSpPr>
          <p:nvPr>
            <p:ph type="title" hasCustomPrompt="1"/>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1pPr>
              <a:defRPr>
                <a:solidFill>
                  <a:schemeClr val="tx1"/>
                </a:solidFill>
              </a:defRPr>
            </a:lvl1p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normAutofit/>
          </a:bodyPr>
          <a:lstStyle>
            <a:lvl1pPr>
              <a:defRPr sz="36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21119451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7635DE-DDE0-0042-8EE7-D963002631C8}"/>
              </a:ext>
            </a:extLst>
          </p:cNvPr>
          <p:cNvSpPr>
            <a:spLocks noGrp="1"/>
          </p:cNvSpPr>
          <p:nvPr>
            <p:ph type="sldNum" sz="quarter" idx="10"/>
          </p:nvPr>
        </p:nvSpPr>
        <p:spPr/>
        <p:txBody>
          <a:bodyPr/>
          <a:lstStyle/>
          <a:p>
            <a:fld id="{86CB4B4D-7CA3-9044-876B-883B54F8677D}" type="slidenum">
              <a:rPr lang="en-US" altLang="zh-CN"/>
              <a:t>‹#›</a:t>
            </a:fld>
            <a:endParaRPr lang="zh-CN" altLang="en-US"/>
          </a:p>
        </p:txBody>
      </p:sp>
    </p:spTree>
    <p:extLst>
      <p:ext uri="{BB962C8B-B14F-4D97-AF65-F5344CB8AC3E}">
        <p14:creationId xmlns:p14="http://schemas.microsoft.com/office/powerpoint/2010/main" val="12635820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训练营ppt模版-6.jpg" descr="训练营ppt模版-6.jpg">
            <a:extLst>
              <a:ext uri="{FF2B5EF4-FFF2-40B4-BE49-F238E27FC236}">
                <a16:creationId xmlns:a16="http://schemas.microsoft.com/office/drawing/2014/main" id="{20DD8410-0422-A148-9BAD-B1E81EBE2229}"/>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24709987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3A3B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8800" y="2244726"/>
            <a:ext cx="20726401" cy="4775200"/>
          </a:xfrm>
        </p:spPr>
        <p:txBody>
          <a:bodyPr anchor="b">
            <a:normAutofit/>
          </a:bodyPr>
          <a:lstStyle>
            <a:lvl1pPr algn="ctr">
              <a:defRPr sz="8763"/>
            </a:lvl1pPr>
          </a:lstStyle>
          <a:p>
            <a:r>
              <a:rPr lang="zh-CN" altLang="en-US" dirty="0"/>
              <a:t>演讲标题</a:t>
            </a:r>
            <a:endParaRPr lang="en-US" dirty="0"/>
          </a:p>
        </p:txBody>
      </p:sp>
      <p:sp>
        <p:nvSpPr>
          <p:cNvPr id="3" name="Subtitle 2"/>
          <p:cNvSpPr>
            <a:spLocks noGrp="1"/>
          </p:cNvSpPr>
          <p:nvPr>
            <p:ph type="subTitle" idx="1" hasCustomPrompt="1"/>
          </p:nvPr>
        </p:nvSpPr>
        <p:spPr>
          <a:xfrm>
            <a:off x="3048001" y="7204076"/>
            <a:ext cx="18288000" cy="3311524"/>
          </a:xfrm>
        </p:spPr>
        <p:txBody>
          <a:bodyPr/>
          <a:lstStyle>
            <a:lvl1pPr marL="0" indent="0" algn="ctr">
              <a:buNone/>
              <a:defRPr sz="3600"/>
            </a:lvl1pPr>
            <a:lvl2pPr marL="685644" indent="0" algn="ctr">
              <a:buNone/>
              <a:defRPr sz="2998"/>
            </a:lvl2pPr>
            <a:lvl3pPr marL="1371771" indent="0" algn="ctr">
              <a:buNone/>
              <a:defRPr sz="2701"/>
            </a:lvl3pPr>
            <a:lvl4pPr marL="2057415" indent="0" algn="ctr">
              <a:buNone/>
              <a:defRPr sz="2400"/>
            </a:lvl4pPr>
            <a:lvl5pPr marL="2743543" indent="0" algn="ctr">
              <a:buNone/>
              <a:defRPr sz="2400"/>
            </a:lvl5pPr>
            <a:lvl6pPr marL="3429187" indent="0" algn="ctr">
              <a:buNone/>
              <a:defRPr sz="2400"/>
            </a:lvl6pPr>
            <a:lvl7pPr marL="4114830" indent="0" algn="ctr">
              <a:buNone/>
              <a:defRPr sz="2400"/>
            </a:lvl7pPr>
            <a:lvl8pPr marL="4800958" indent="0" algn="ctr">
              <a:buNone/>
              <a:defRPr sz="2400"/>
            </a:lvl8pPr>
            <a:lvl9pPr marL="5486602" indent="0" algn="ctr">
              <a:buNone/>
              <a:defRPr sz="2400"/>
            </a:lvl9pPr>
          </a:lstStyle>
          <a:p>
            <a:r>
              <a:rPr lang="zh-CN" altLang="en-US" dirty="0"/>
              <a:t>姓名 </a:t>
            </a:r>
            <a:r>
              <a:rPr lang="en-US" altLang="zh-CN" dirty="0"/>
              <a:t>/</a:t>
            </a:r>
            <a:r>
              <a:rPr lang="zh-CN" altLang="en-US" dirty="0"/>
              <a:t> 公司</a:t>
            </a:r>
            <a:endParaRPr lang="en-US" dirty="0"/>
          </a:p>
        </p:txBody>
      </p:sp>
      <p:sp>
        <p:nvSpPr>
          <p:cNvPr id="4" name="文本框 3">
            <a:extLst>
              <a:ext uri="{FF2B5EF4-FFF2-40B4-BE49-F238E27FC236}">
                <a16:creationId xmlns:a16="http://schemas.microsoft.com/office/drawing/2014/main" id="{875CCD09-D9C0-9B48-A616-2E6C8A8EF2CE}"/>
              </a:ext>
            </a:extLst>
          </p:cNvPr>
          <p:cNvSpPr txBox="1"/>
          <p:nvPr userDrawn="1"/>
        </p:nvSpPr>
        <p:spPr>
          <a:xfrm>
            <a:off x="23164800" y="102523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169870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p>
            <a:r>
              <a:rPr lang="en" altLang="zh-CN"/>
              <a:t>Title Text</a:t>
            </a:r>
            <a:endParaRPr/>
          </a:p>
        </p:txBody>
      </p:sp>
      <p:sp>
        <p:nvSpPr>
          <p:cNvPr id="4" name="幻灯片编号"/>
          <p:cNvSpPr txBox="1">
            <a:spLocks noGrp="1"/>
          </p:cNvSpPr>
          <p:nvPr>
            <p:ph type="sldNum" sz="quarter" idx="2"/>
          </p:nvPr>
        </p:nvSpPr>
        <p:spPr>
          <a:xfrm>
            <a:off x="11946001" y="13081000"/>
            <a:ext cx="479298" cy="471924"/>
          </a:xfrm>
          <a:prstGeom prst="rect">
            <a:avLst/>
          </a:prstGeom>
          <a:ln w="12700">
            <a:miter lim="400000"/>
          </a:ln>
        </p:spPr>
        <p:txBody>
          <a:bodyPr wrap="none" lIns="50800" tIns="50800" rIns="50800" bIns="50800">
            <a:spAutoFit/>
          </a:bodyPr>
          <a:lstStyle>
            <a:lvl1pPr>
              <a:defRPr sz="2400" b="0" i="0">
                <a:latin typeface="Alibaba PuHuiTi R" pitchFamily="18" charset="-122"/>
                <a:ea typeface="Alibaba PuHuiTi R" pitchFamily="18" charset="-122"/>
                <a:cs typeface="Alibaba PuHuiTi R" pitchFamily="18" charset="-122"/>
                <a:sym typeface="Helvetica Neue Light"/>
              </a:defRPr>
            </a:lvl1pPr>
          </a:lstStyle>
          <a:p>
            <a:fld id="{86CB4B4D-7CA3-9044-876B-883B54F8677D}" type="slidenum">
              <a:rPr lang="en-US" altLang="zh-CN"/>
              <a:pPr/>
              <a:t>‹#›</a:t>
            </a:fld>
            <a:endParaRPr lang="en-US" altLang="zh-CN"/>
          </a:p>
        </p:txBody>
      </p:sp>
      <p:pic>
        <p:nvPicPr>
          <p:cNvPr id="7" name="图片 6" descr="文本&#10;&#10;描述已自动生成">
            <a:extLst>
              <a:ext uri="{FF2B5EF4-FFF2-40B4-BE49-F238E27FC236}">
                <a16:creationId xmlns:a16="http://schemas.microsoft.com/office/drawing/2014/main" id="{25531BA8-7B85-A547-9043-9DA89613ACA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900900" y="96253"/>
            <a:ext cx="4483100" cy="12954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7" r:id="rId2"/>
    <p:sldLayoutId id="2147483659" r:id="rId3"/>
    <p:sldLayoutId id="2147483661" r:id="rId4"/>
    <p:sldLayoutId id="2147483660" r:id="rId5"/>
    <p:sldLayoutId id="2147483658" r:id="rId6"/>
    <p:sldLayoutId id="2147483662" r:id="rId7"/>
  </p:sldLayoutIdLst>
  <p:transition spd="med"/>
  <p:txStyles>
    <p:titleStyle>
      <a:lvl1pPr marL="0" marR="0" indent="0" algn="l" defTabSz="825500" eaLnBrk="1" latinLnBrk="0" hangingPunct="1">
        <a:lnSpc>
          <a:spcPct val="100000"/>
        </a:lnSpc>
        <a:spcBef>
          <a:spcPts val="0"/>
        </a:spcBef>
        <a:spcAft>
          <a:spcPts val="0"/>
        </a:spcAft>
        <a:buClrTx/>
        <a:buSzTx/>
        <a:buFontTx/>
        <a:buNone/>
        <a:tabLst/>
        <a:defRPr sz="6800" b="1" i="0" u="none" strike="noStrike" cap="none" spc="0" baseline="0">
          <a:solidFill>
            <a:schemeClr val="tx1"/>
          </a:solidFill>
          <a:uFillTx/>
          <a:latin typeface="Alibaba PuHuiTi R" pitchFamily="18" charset="-122"/>
          <a:ea typeface="Alibaba PuHuiTi R" pitchFamily="18" charset="-122"/>
          <a:cs typeface="Alibaba PuHuiTi R" pitchFamily="18" charset="-122"/>
          <a:sym typeface="Helvetica Light"/>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eaLnBrk="1" latinLnBrk="0" hangingPunct="1">
        <a:lnSpc>
          <a:spcPct val="100000"/>
        </a:lnSpc>
        <a:spcBef>
          <a:spcPts val="1000"/>
        </a:spcBef>
        <a:spcAft>
          <a:spcPts val="1000"/>
        </a:spcAft>
        <a:buClrTx/>
        <a:buSzPct val="125000"/>
        <a:buFontTx/>
        <a:buNone/>
        <a:tabLst/>
        <a:defRPr sz="36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1pPr>
      <a:lvl2pPr marL="1270000" marR="0" indent="-635000" algn="l" defTabSz="825500" eaLnBrk="1" latinLnBrk="0" hangingPunct="1">
        <a:lnSpc>
          <a:spcPct val="100000"/>
        </a:lnSpc>
        <a:spcBef>
          <a:spcPts val="1000"/>
        </a:spcBef>
        <a:spcAft>
          <a:spcPts val="1000"/>
        </a:spcAft>
        <a:buClrTx/>
        <a:buSzPct val="125000"/>
        <a:buFont typeface="Arial" panose="020B0604020202020204" pitchFamily="34" charset="0"/>
        <a:buChar char="•"/>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2pPr>
      <a:lvl3pPr marL="1905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3pPr>
      <a:lvl4pPr marL="2540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4pPr>
      <a:lvl5pPr marL="3175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5pPr>
      <a:lvl6pPr marL="3677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6pPr>
      <a:lvl7pPr marL="4312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7pPr>
      <a:lvl8pPr marL="4947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8pPr>
      <a:lvl9pPr marL="5582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4.png"/><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5.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33.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7.png"/><Relationship Id="rId7" Type="http://schemas.openxmlformats.org/officeDocument/2006/relationships/image" Target="../media/image41.tif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0.tiff"/><Relationship Id="rId11" Type="http://schemas.openxmlformats.org/officeDocument/2006/relationships/image" Target="../media/image45.tiff"/><Relationship Id="rId5" Type="http://schemas.openxmlformats.org/officeDocument/2006/relationships/image" Target="../media/image39.tiff"/><Relationship Id="rId10" Type="http://schemas.openxmlformats.org/officeDocument/2006/relationships/image" Target="../media/image44.tiff"/><Relationship Id="rId4" Type="http://schemas.openxmlformats.org/officeDocument/2006/relationships/image" Target="../media/image8.svg"/><Relationship Id="rId9" Type="http://schemas.openxmlformats.org/officeDocument/2006/relationships/image" Target="../media/image43.tiff"/></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6.tiff"/><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hyperlink" Target="https://baike.baidu.com/item/%E7%B3%BB%E7%BB%9F%E8%BD%AF%E4%BB%B6/215962"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3.tiff"/></Relationships>
</file>

<file path=ppt/slides/_rels/slide4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5.tiff"/></Relationships>
</file>

<file path=ppt/slides/_rels/slide4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7.tiff"/><Relationship Id="rId4" Type="http://schemas.openxmlformats.org/officeDocument/2006/relationships/image" Target="../media/image8.svg"/></Relationships>
</file>

<file path=ppt/slides/_rels/slide51.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7.png"/><Relationship Id="rId7" Type="http://schemas.openxmlformats.org/officeDocument/2006/relationships/image" Target="../media/image60.tiff"/><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8.sv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62.tiff"/><Relationship Id="rId4" Type="http://schemas.openxmlformats.org/officeDocument/2006/relationships/image" Target="../media/image8.sv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8.sv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8.sv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8.sv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9.tiff"/><Relationship Id="rId4" Type="http://schemas.openxmlformats.org/officeDocument/2006/relationships/image" Target="../media/image8.sv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hyperlink" Target="https://wehavefaces.net/graphql-shorthand-notation-cheatsheet-17cd715861b6" TargetMode="External"/><Relationship Id="rId4" Type="http://schemas.openxmlformats.org/officeDocument/2006/relationships/image" Target="../media/image72.sv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73.tiff"/><Relationship Id="rId4" Type="http://schemas.openxmlformats.org/officeDocument/2006/relationships/image" Target="../media/image72.sv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8DDB03-E206-A241-B4A7-5B8CB4D23439}"/>
              </a:ext>
            </a:extLst>
          </p:cNvPr>
          <p:cNvSpPr>
            <a:spLocks noGrp="1"/>
          </p:cNvSpPr>
          <p:nvPr>
            <p:ph type="body" sz="quarter" idx="13"/>
          </p:nvPr>
        </p:nvSpPr>
        <p:spPr>
          <a:xfrm>
            <a:off x="2444750" y="8566320"/>
            <a:ext cx="1872307" cy="1164421"/>
          </a:xfrm>
        </p:spPr>
        <p:txBody>
          <a:bodyPr/>
          <a:lstStyle/>
          <a:p>
            <a:r>
              <a:rPr kumimoji="1" lang="zh-CN" altLang="en-US" dirty="0">
                <a:latin typeface="Microsoft YaHei" panose="020B0503020204020204" pitchFamily="34" charset="-122"/>
                <a:ea typeface="Microsoft YaHei" panose="020B0503020204020204" pitchFamily="34" charset="-122"/>
              </a:rPr>
              <a:t>林溪</a:t>
            </a:r>
          </a:p>
        </p:txBody>
      </p:sp>
      <p:sp>
        <p:nvSpPr>
          <p:cNvPr id="4" name="文本占位符 3">
            <a:extLst>
              <a:ext uri="{FF2B5EF4-FFF2-40B4-BE49-F238E27FC236}">
                <a16:creationId xmlns:a16="http://schemas.microsoft.com/office/drawing/2014/main" id="{0FCE3FBE-875E-6A47-BB06-3EC82928AE16}"/>
              </a:ext>
            </a:extLst>
          </p:cNvPr>
          <p:cNvSpPr>
            <a:spLocks noGrp="1"/>
          </p:cNvSpPr>
          <p:nvPr>
            <p:ph type="body" sz="quarter" idx="15"/>
          </p:nvPr>
        </p:nvSpPr>
        <p:spPr>
          <a:xfrm>
            <a:off x="2444750" y="2635746"/>
            <a:ext cx="19180810" cy="4544834"/>
          </a:xfrm>
        </p:spPr>
        <p:txBody>
          <a:bodyPr/>
          <a:lstStyle/>
          <a:p>
            <a:r>
              <a:rPr kumimoji="1" lang="zh-CN" altLang="en-US" sz="9600" dirty="0">
                <a:latin typeface="Microsoft YaHei" panose="020B0503020204020204" pitchFamily="34" charset="-122"/>
                <a:ea typeface="Microsoft YaHei" panose="020B0503020204020204" pitchFamily="34" charset="-122"/>
              </a:rPr>
              <a:t>前端训练营</a:t>
            </a:r>
            <a:endParaRPr kumimoji="1" lang="en-US" altLang="zh-CN" sz="9600" dirty="0">
              <a:latin typeface="Microsoft YaHei" panose="020B0503020204020204" pitchFamily="34" charset="-122"/>
              <a:ea typeface="Microsoft YaHei" panose="020B0503020204020204" pitchFamily="34" charset="-122"/>
            </a:endParaRPr>
          </a:p>
          <a:p>
            <a:r>
              <a:rPr kumimoji="1" lang="zh-CN" altLang="en-US" sz="9600" dirty="0">
                <a:latin typeface="Microsoft YaHei" panose="020B0503020204020204" pitchFamily="34" charset="-122"/>
                <a:ea typeface="Microsoft YaHei" panose="020B0503020204020204" pitchFamily="34" charset="-122"/>
              </a:rPr>
              <a:t> </a:t>
            </a:r>
            <a:endParaRPr kumimoji="1" lang="en-US" altLang="zh-CN" sz="9600" dirty="0">
              <a:latin typeface="Microsoft YaHei" panose="020B0503020204020204" pitchFamily="34" charset="-122"/>
              <a:ea typeface="Microsoft YaHei" panose="020B0503020204020204" pitchFamily="34" charset="-122"/>
            </a:endParaRPr>
          </a:p>
          <a:p>
            <a:r>
              <a:rPr kumimoji="1" lang="zh-CN" altLang="en-US" sz="8000" dirty="0">
                <a:latin typeface="Microsoft YaHei" panose="020B0503020204020204" pitchFamily="34" charset="-122"/>
                <a:ea typeface="Microsoft YaHei" panose="020B0503020204020204" pitchFamily="34" charset="-122"/>
              </a:rPr>
              <a:t>模块三  </a:t>
            </a:r>
            <a:r>
              <a:rPr kumimoji="1" lang="en-US" altLang="zh-CN" sz="8000" dirty="0">
                <a:latin typeface="Microsoft YaHei" panose="020B0503020204020204" pitchFamily="34" charset="-122"/>
                <a:ea typeface="Microsoft YaHei" panose="020B0503020204020204" pitchFamily="34" charset="-122"/>
              </a:rPr>
              <a:t>Node.js</a:t>
            </a:r>
            <a:endParaRPr kumimoji="1" lang="zh-CN" altLang="en-US" sz="80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098EC030-21E9-0C42-811E-EBB49A2C07DB}"/>
              </a:ext>
            </a:extLst>
          </p:cNvPr>
          <p:cNvSpPr txBox="1"/>
          <p:nvPr/>
        </p:nvSpPr>
        <p:spPr>
          <a:xfrm>
            <a:off x="5458691" y="-85898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18781142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1" name="图片 10" descr="徽标&#10;&#10;描述已自动生成">
            <a:extLst>
              <a:ext uri="{FF2B5EF4-FFF2-40B4-BE49-F238E27FC236}">
                <a16:creationId xmlns:a16="http://schemas.microsoft.com/office/drawing/2014/main" id="{8A22A2F8-5FC3-1E41-B5FF-A934B06E5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79" y="481035"/>
            <a:ext cx="4829670" cy="1479086"/>
          </a:xfrm>
          <a:prstGeom prst="rect">
            <a:avLst/>
          </a:prstGeom>
        </p:spPr>
      </p:pic>
      <p:grpSp>
        <p:nvGrpSpPr>
          <p:cNvPr id="12" name="组合 11">
            <a:extLst>
              <a:ext uri="{FF2B5EF4-FFF2-40B4-BE49-F238E27FC236}">
                <a16:creationId xmlns:a16="http://schemas.microsoft.com/office/drawing/2014/main" id="{973753B0-2B96-F04B-9220-2CF0364A2647}"/>
              </a:ext>
            </a:extLst>
          </p:cNvPr>
          <p:cNvGrpSpPr/>
          <p:nvPr/>
        </p:nvGrpSpPr>
        <p:grpSpPr>
          <a:xfrm>
            <a:off x="8590773" y="5170631"/>
            <a:ext cx="7202453" cy="2754169"/>
            <a:chOff x="5394911" y="6811938"/>
            <a:chExt cx="7571260" cy="2946319"/>
          </a:xfrm>
        </p:grpSpPr>
        <p:grpSp>
          <p:nvGrpSpPr>
            <p:cNvPr id="13" name="组合 12">
              <a:extLst>
                <a:ext uri="{FF2B5EF4-FFF2-40B4-BE49-F238E27FC236}">
                  <a16:creationId xmlns:a16="http://schemas.microsoft.com/office/drawing/2014/main" id="{EFDF30A2-F197-DC4F-A65D-6C70E0DFDCDD}"/>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9DC2DB5F-D1C2-8C41-83CE-A21EDC597A4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C8749C6-1307-774B-9C2A-2E4D7CADF1FE}"/>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C8DCF196-636C-B645-87BD-3B2E69C74C29}"/>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107BA000-91BC-8C4B-8A35-A7A1FBC898A1}"/>
              </a:ext>
            </a:extLst>
          </p:cNvPr>
          <p:cNvSpPr txBox="1"/>
          <p:nvPr/>
        </p:nvSpPr>
        <p:spPr>
          <a:xfrm>
            <a:off x="8757102" y="8987431"/>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Fastify</a:t>
            </a:r>
            <a:r>
              <a:rPr kumimoji="1" lang="zh-CN" altLang="en-US" sz="6000" b="0" dirty="0">
                <a:solidFill>
                  <a:schemeClr val="bg1"/>
                </a:solidFill>
                <a:latin typeface="Microsoft YaHei" panose="020B0503020204020204" pitchFamily="34" charset="-122"/>
                <a:ea typeface="Microsoft YaHei" panose="020B0503020204020204" pitchFamily="34" charset="-122"/>
              </a:rPr>
              <a:t>练习</a:t>
            </a:r>
          </a:p>
        </p:txBody>
      </p:sp>
    </p:spTree>
    <p:extLst>
      <p:ext uri="{BB962C8B-B14F-4D97-AF65-F5344CB8AC3E}">
        <p14:creationId xmlns:p14="http://schemas.microsoft.com/office/powerpoint/2010/main" val="1067209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3" name="文本框 12">
            <a:extLst>
              <a:ext uri="{FF2B5EF4-FFF2-40B4-BE49-F238E27FC236}">
                <a16:creationId xmlns:a16="http://schemas.microsoft.com/office/drawing/2014/main" id="{4E4D6B3F-3250-4447-B10D-CA0FDCEFD58B}"/>
              </a:ext>
            </a:extLst>
          </p:cNvPr>
          <p:cNvSpPr txBox="1"/>
          <p:nvPr/>
        </p:nvSpPr>
        <p:spPr>
          <a:xfrm>
            <a:off x="2522176" y="6057808"/>
            <a:ext cx="820743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 sz="5000" b="0" dirty="0">
                <a:solidFill>
                  <a:schemeClr val="bg1"/>
                </a:solidFill>
                <a:latin typeface="Microsoft YaHei" panose="020B0503020204020204" pitchFamily="34" charset="-122"/>
                <a:ea typeface="Microsoft YaHei" panose="020B0503020204020204" pitchFamily="34" charset="-122"/>
              </a:rPr>
              <a:t>通过</a:t>
            </a:r>
            <a:r>
              <a:rPr kumimoji="1" lang="en-US" altLang="zh-CN" sz="5000" b="0" dirty="0">
                <a:solidFill>
                  <a:schemeClr val="bg1"/>
                </a:solidFill>
                <a:latin typeface="Microsoft YaHei" panose="020B0503020204020204" pitchFamily="34" charset="-122"/>
                <a:ea typeface="Microsoft YaHei" panose="020B0503020204020204" pitchFamily="34" charset="-122"/>
              </a:rPr>
              <a:t>schema</a:t>
            </a:r>
            <a:r>
              <a:rPr kumimoji="1" lang="zh-CN" altLang="en-US" sz="5000" b="0" dirty="0">
                <a:solidFill>
                  <a:schemeClr val="bg1"/>
                </a:solidFill>
                <a:latin typeface="Microsoft YaHei" panose="020B0503020204020204" pitchFamily="34" charset="-122"/>
                <a:ea typeface="Microsoft YaHei" panose="020B0503020204020204" pitchFamily="34" charset="-122"/>
              </a:rPr>
              <a:t>，加速系列化</a:t>
            </a:r>
          </a:p>
        </p:txBody>
      </p:sp>
      <p:sp>
        <p:nvSpPr>
          <p:cNvPr id="15" name="文本框 14">
            <a:extLst>
              <a:ext uri="{FF2B5EF4-FFF2-40B4-BE49-F238E27FC236}">
                <a16:creationId xmlns:a16="http://schemas.microsoft.com/office/drawing/2014/main" id="{A4A78FC5-C8F6-3449-99F1-931DD9739FEE}"/>
              </a:ext>
            </a:extLst>
          </p:cNvPr>
          <p:cNvSpPr txBox="1"/>
          <p:nvPr/>
        </p:nvSpPr>
        <p:spPr>
          <a:xfrm>
            <a:off x="14758835" y="6919582"/>
            <a:ext cx="820743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对象池，减少创建时间</a:t>
            </a:r>
          </a:p>
        </p:txBody>
      </p:sp>
      <p:sp>
        <p:nvSpPr>
          <p:cNvPr id="7" name="矩形 6">
            <a:extLst>
              <a:ext uri="{FF2B5EF4-FFF2-40B4-BE49-F238E27FC236}">
                <a16:creationId xmlns:a16="http://schemas.microsoft.com/office/drawing/2014/main" id="{267A24DF-983D-254D-A201-9F4D7E21140B}"/>
              </a:ext>
            </a:extLst>
          </p:cNvPr>
          <p:cNvSpPr/>
          <p:nvPr/>
        </p:nvSpPr>
        <p:spPr>
          <a:xfrm>
            <a:off x="2369159" y="6972208"/>
            <a:ext cx="9296136" cy="861774"/>
          </a:xfrm>
          <a:prstGeom prst="rect">
            <a:avLst/>
          </a:prstGeom>
        </p:spPr>
        <p:txBody>
          <a:bodyPr wrap="non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2x faster than </a:t>
            </a:r>
            <a:r>
              <a:rPr lang="en" altLang="zh-CN" sz="5000" b="0" dirty="0" err="1">
                <a:solidFill>
                  <a:schemeClr val="bg1"/>
                </a:solidFill>
                <a:latin typeface="Microsoft YaHei" panose="020B0503020204020204" pitchFamily="34" charset="-122"/>
                <a:ea typeface="Microsoft YaHei" panose="020B0503020204020204" pitchFamily="34" charset="-122"/>
              </a:rPr>
              <a:t>JSON.stringify</a:t>
            </a:r>
            <a:r>
              <a:rPr lang="en" altLang="zh-CN" sz="5000" b="0" dirty="0">
                <a:solidFill>
                  <a:schemeClr val="bg1"/>
                </a:solidFill>
                <a:latin typeface="Microsoft YaHei" panose="020B0503020204020204" pitchFamily="34" charset="-122"/>
                <a:ea typeface="Microsoft YaHei" panose="020B0503020204020204" pitchFamily="34" charset="-122"/>
              </a:rPr>
              <a:t>()</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pic>
        <p:nvPicPr>
          <p:cNvPr id="16" name="图片 15" descr="徽标&#10;&#10;描述已自动生成">
            <a:extLst>
              <a:ext uri="{FF2B5EF4-FFF2-40B4-BE49-F238E27FC236}">
                <a16:creationId xmlns:a16="http://schemas.microsoft.com/office/drawing/2014/main" id="{787A97E5-08C9-C241-A51B-200813ECA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79" y="481035"/>
            <a:ext cx="4829670" cy="1479086"/>
          </a:xfrm>
          <a:prstGeom prst="rect">
            <a:avLst/>
          </a:prstGeom>
        </p:spPr>
      </p:pic>
      <p:sp>
        <p:nvSpPr>
          <p:cNvPr id="17" name="圆角矩形 16">
            <a:extLst>
              <a:ext uri="{FF2B5EF4-FFF2-40B4-BE49-F238E27FC236}">
                <a16:creationId xmlns:a16="http://schemas.microsoft.com/office/drawing/2014/main" id="{760CA0E7-F644-684F-AE56-0AD94634D240}"/>
              </a:ext>
            </a:extLst>
          </p:cNvPr>
          <p:cNvSpPr/>
          <p:nvPr/>
        </p:nvSpPr>
        <p:spPr>
          <a:xfrm>
            <a:off x="2426286" y="4163103"/>
            <a:ext cx="7505114" cy="1355107"/>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5000" b="0" dirty="0">
                <a:solidFill>
                  <a:schemeClr val="bg1"/>
                </a:solidFill>
                <a:latin typeface="Microsoft YaHei" panose="020B0503020204020204" pitchFamily="34" charset="-122"/>
                <a:ea typeface="Microsoft YaHei" panose="020B0503020204020204" pitchFamily="34" charset="-122"/>
              </a:rPr>
              <a:t>fast-json-</a:t>
            </a:r>
            <a:r>
              <a:rPr kumimoji="1" lang="en" altLang="zh-CN" sz="5000" b="0" dirty="0" err="1">
                <a:solidFill>
                  <a:schemeClr val="bg1"/>
                </a:solidFill>
                <a:latin typeface="Microsoft YaHei" panose="020B0503020204020204" pitchFamily="34" charset="-122"/>
                <a:ea typeface="Microsoft YaHei" panose="020B0503020204020204" pitchFamily="34" charset="-122"/>
              </a:rPr>
              <a:t>stringify</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a16="http://schemas.microsoft.com/office/drawing/2014/main" id="{5C4D76CF-6E3D-4A43-9B2E-5CD9AB437255}"/>
              </a:ext>
            </a:extLst>
          </p:cNvPr>
          <p:cNvSpPr/>
          <p:nvPr/>
        </p:nvSpPr>
        <p:spPr>
          <a:xfrm>
            <a:off x="14557485" y="4163102"/>
            <a:ext cx="7505114" cy="1355107"/>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 sz="5000" b="0" dirty="0">
                <a:solidFill>
                  <a:schemeClr val="bg1"/>
                </a:solidFill>
                <a:latin typeface="Microsoft YaHei" panose="020B0503020204020204" pitchFamily="34" charset="-122"/>
                <a:ea typeface="Microsoft YaHei" panose="020B0503020204020204" pitchFamily="34" charset="-122"/>
              </a:rPr>
              <a:t>对象</a:t>
            </a:r>
            <a:r>
              <a:rPr kumimoji="1" lang="zh-CN" altLang="en-US" sz="5000" b="0" dirty="0">
                <a:solidFill>
                  <a:schemeClr val="bg1"/>
                </a:solidFill>
                <a:latin typeface="Microsoft YaHei" panose="020B0503020204020204" pitchFamily="34" charset="-122"/>
                <a:ea typeface="Microsoft YaHei" panose="020B0503020204020204" pitchFamily="34" charset="-122"/>
              </a:rPr>
              <a:t>复用</a:t>
            </a:r>
          </a:p>
        </p:txBody>
      </p:sp>
      <p:sp>
        <p:nvSpPr>
          <p:cNvPr id="19" name="圆角矩形 18">
            <a:extLst>
              <a:ext uri="{FF2B5EF4-FFF2-40B4-BE49-F238E27FC236}">
                <a16:creationId xmlns:a16="http://schemas.microsoft.com/office/drawing/2014/main" id="{0668C07E-3863-FE47-BC67-65DCCB5E0DD7}"/>
              </a:ext>
            </a:extLst>
          </p:cNvPr>
          <p:cNvSpPr/>
          <p:nvPr/>
        </p:nvSpPr>
        <p:spPr>
          <a:xfrm>
            <a:off x="7922807" y="543024"/>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Fastify</a:t>
            </a:r>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为什么快？</a:t>
            </a:r>
          </a:p>
        </p:txBody>
      </p:sp>
      <p:grpSp>
        <p:nvGrpSpPr>
          <p:cNvPr id="20" name="组合 19">
            <a:extLst>
              <a:ext uri="{FF2B5EF4-FFF2-40B4-BE49-F238E27FC236}">
                <a16:creationId xmlns:a16="http://schemas.microsoft.com/office/drawing/2014/main" id="{47AFACAF-03F6-C444-9B33-E48EC2327FFB}"/>
              </a:ext>
            </a:extLst>
          </p:cNvPr>
          <p:cNvGrpSpPr/>
          <p:nvPr/>
        </p:nvGrpSpPr>
        <p:grpSpPr>
          <a:xfrm>
            <a:off x="8590773" y="9754800"/>
            <a:ext cx="7202453" cy="2754169"/>
            <a:chOff x="5394911" y="6811938"/>
            <a:chExt cx="7571260" cy="2946319"/>
          </a:xfrm>
        </p:grpSpPr>
        <p:grpSp>
          <p:nvGrpSpPr>
            <p:cNvPr id="22" name="组合 21">
              <a:extLst>
                <a:ext uri="{FF2B5EF4-FFF2-40B4-BE49-F238E27FC236}">
                  <a16:creationId xmlns:a16="http://schemas.microsoft.com/office/drawing/2014/main" id="{8E7AC5C2-2A17-E24E-B88E-96BF557E8327}"/>
                </a:ext>
              </a:extLst>
            </p:cNvPr>
            <p:cNvGrpSpPr/>
            <p:nvPr/>
          </p:nvGrpSpPr>
          <p:grpSpPr>
            <a:xfrm>
              <a:off x="6619333" y="7411386"/>
              <a:ext cx="5557333" cy="1905000"/>
              <a:chOff x="5941940" y="7299941"/>
              <a:chExt cx="5557333" cy="1905000"/>
            </a:xfrm>
          </p:grpSpPr>
          <p:pic>
            <p:nvPicPr>
              <p:cNvPr id="24" name="图形 23">
                <a:extLst>
                  <a:ext uri="{FF2B5EF4-FFF2-40B4-BE49-F238E27FC236}">
                    <a16:creationId xmlns:a16="http://schemas.microsoft.com/office/drawing/2014/main" id="{61F6240D-A8F8-8448-94F8-501F8799588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41940" y="7299941"/>
                <a:ext cx="1905000" cy="1905000"/>
              </a:xfrm>
              <a:prstGeom prst="rect">
                <a:avLst/>
              </a:prstGeom>
            </p:spPr>
          </p:pic>
          <p:sp>
            <p:nvSpPr>
              <p:cNvPr id="25" name="圆角矩形 24">
                <a:extLst>
                  <a:ext uri="{FF2B5EF4-FFF2-40B4-BE49-F238E27FC236}">
                    <a16:creationId xmlns:a16="http://schemas.microsoft.com/office/drawing/2014/main" id="{5F954191-075D-EF47-83F3-28DE71BFB96D}"/>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23" name="梯形 22">
              <a:extLst>
                <a:ext uri="{FF2B5EF4-FFF2-40B4-BE49-F238E27FC236}">
                  <a16:creationId xmlns:a16="http://schemas.microsoft.com/office/drawing/2014/main" id="{62FF7885-7799-984E-9C08-3F50EACC9AC7}"/>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398831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6" name="圆角矩形 5">
            <a:extLst>
              <a:ext uri="{FF2B5EF4-FFF2-40B4-BE49-F238E27FC236}">
                <a16:creationId xmlns:a16="http://schemas.microsoft.com/office/drawing/2014/main" id="{CDC18EFE-7B3A-1748-84BF-C58637A46614}"/>
              </a:ext>
            </a:extLst>
          </p:cNvPr>
          <p:cNvSpPr/>
          <p:nvPr/>
        </p:nvSpPr>
        <p:spPr>
          <a:xfrm>
            <a:off x="7536791" y="5440176"/>
            <a:ext cx="8573738" cy="2370000"/>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8000" b="0" dirty="0" err="1">
                <a:solidFill>
                  <a:schemeClr val="bg1"/>
                </a:solidFill>
                <a:latin typeface="Microsoft YaHei" panose="020B0503020204020204" pitchFamily="34" charset="-122"/>
                <a:ea typeface="Microsoft YaHei" panose="020B0503020204020204" pitchFamily="34" charset="-122"/>
              </a:rPr>
              <a:t>JsonSchema</a:t>
            </a:r>
            <a:endParaRPr kumimoji="1" lang="zh-CN" altLang="en-US" sz="8000" b="0" dirty="0">
              <a:solidFill>
                <a:schemeClr val="bg1"/>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3376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5" name="图片 4">
            <a:extLst>
              <a:ext uri="{FF2B5EF4-FFF2-40B4-BE49-F238E27FC236}">
                <a16:creationId xmlns:a16="http://schemas.microsoft.com/office/drawing/2014/main" id="{4DE9DD86-49BB-9F41-A916-53E715D20E6E}"/>
              </a:ext>
            </a:extLst>
          </p:cNvPr>
          <p:cNvPicPr>
            <a:picLocks noChangeAspect="1"/>
          </p:cNvPicPr>
          <p:nvPr/>
        </p:nvPicPr>
        <p:blipFill>
          <a:blip r:embed="rId3"/>
          <a:stretch>
            <a:fillRect/>
          </a:stretch>
        </p:blipFill>
        <p:spPr>
          <a:xfrm>
            <a:off x="8023812" y="673770"/>
            <a:ext cx="11017557" cy="4883365"/>
          </a:xfrm>
          <a:prstGeom prst="rect">
            <a:avLst/>
          </a:prstGeom>
        </p:spPr>
      </p:pic>
      <p:pic>
        <p:nvPicPr>
          <p:cNvPr id="7" name="图片 6">
            <a:extLst>
              <a:ext uri="{FF2B5EF4-FFF2-40B4-BE49-F238E27FC236}">
                <a16:creationId xmlns:a16="http://schemas.microsoft.com/office/drawing/2014/main" id="{4B1C1550-BD4B-8E43-89F2-92DCE69F7172}"/>
              </a:ext>
            </a:extLst>
          </p:cNvPr>
          <p:cNvPicPr>
            <a:picLocks noChangeAspect="1"/>
          </p:cNvPicPr>
          <p:nvPr/>
        </p:nvPicPr>
        <p:blipFill>
          <a:blip r:embed="rId4"/>
          <a:stretch>
            <a:fillRect/>
          </a:stretch>
        </p:blipFill>
        <p:spPr>
          <a:xfrm>
            <a:off x="8023813" y="5751234"/>
            <a:ext cx="11017557" cy="7677226"/>
          </a:xfrm>
          <a:prstGeom prst="rect">
            <a:avLst/>
          </a:prstGeom>
        </p:spPr>
      </p:pic>
      <p:sp>
        <p:nvSpPr>
          <p:cNvPr id="15" name="圆角矩形 14">
            <a:extLst>
              <a:ext uri="{FF2B5EF4-FFF2-40B4-BE49-F238E27FC236}">
                <a16:creationId xmlns:a16="http://schemas.microsoft.com/office/drawing/2014/main" id="{80D2F355-FF1E-684E-ADDE-01BC6FAB67E7}"/>
              </a:ext>
            </a:extLst>
          </p:cNvPr>
          <p:cNvSpPr/>
          <p:nvPr/>
        </p:nvSpPr>
        <p:spPr>
          <a:xfrm>
            <a:off x="1547601" y="3115452"/>
            <a:ext cx="4669838" cy="1511539"/>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5000" b="0" dirty="0">
                <a:solidFill>
                  <a:schemeClr val="bg1"/>
                </a:solidFill>
                <a:latin typeface="Microsoft YaHei" panose="020B0503020204020204" pitchFamily="34" charset="-122"/>
                <a:ea typeface="Microsoft YaHei" panose="020B0503020204020204" pitchFamily="34" charset="-122"/>
              </a:rPr>
              <a:t>Performance</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B6405B03-BC1C-D549-84A6-3A06C3B90564}"/>
              </a:ext>
            </a:extLst>
          </p:cNvPr>
          <p:cNvSpPr/>
          <p:nvPr/>
        </p:nvSpPr>
        <p:spPr>
          <a:xfrm>
            <a:off x="1547601" y="7789051"/>
            <a:ext cx="4669838" cy="1511539"/>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5000" b="0" dirty="0">
                <a:solidFill>
                  <a:schemeClr val="bg1"/>
                </a:solidFill>
                <a:latin typeface="Microsoft YaHei" panose="020B0503020204020204" pitchFamily="34" charset="-122"/>
                <a:ea typeface="Microsoft YaHei" panose="020B0503020204020204" pitchFamily="34" charset="-122"/>
              </a:rPr>
              <a:t>Test failure</a:t>
            </a:r>
          </a:p>
        </p:txBody>
      </p:sp>
      <p:pic>
        <p:nvPicPr>
          <p:cNvPr id="18" name="图形 17">
            <a:extLst>
              <a:ext uri="{FF2B5EF4-FFF2-40B4-BE49-F238E27FC236}">
                <a16:creationId xmlns:a16="http://schemas.microsoft.com/office/drawing/2014/main" id="{7B5A209F-FE13-A14D-9FFC-0B273A55ED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72792" y="483278"/>
            <a:ext cx="2807008" cy="1766479"/>
          </a:xfrm>
          <a:prstGeom prst="rect">
            <a:avLst/>
          </a:prstGeom>
        </p:spPr>
      </p:pic>
    </p:spTree>
    <p:extLst>
      <p:ext uri="{BB962C8B-B14F-4D97-AF65-F5344CB8AC3E}">
        <p14:creationId xmlns:p14="http://schemas.microsoft.com/office/powerpoint/2010/main" val="213148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4D48021C-DD12-F544-959E-04F8F79C2C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83278"/>
            <a:ext cx="2807008" cy="1766479"/>
          </a:xfrm>
          <a:prstGeom prst="rect">
            <a:avLst/>
          </a:prstGeom>
        </p:spPr>
      </p:pic>
      <p:grpSp>
        <p:nvGrpSpPr>
          <p:cNvPr id="20" name="组合 19">
            <a:extLst>
              <a:ext uri="{FF2B5EF4-FFF2-40B4-BE49-F238E27FC236}">
                <a16:creationId xmlns:a16="http://schemas.microsoft.com/office/drawing/2014/main" id="{B8DA7C89-0E1A-904B-A52F-E867B86FFFB7}"/>
              </a:ext>
            </a:extLst>
          </p:cNvPr>
          <p:cNvGrpSpPr/>
          <p:nvPr/>
        </p:nvGrpSpPr>
        <p:grpSpPr>
          <a:xfrm>
            <a:off x="8590773" y="5170631"/>
            <a:ext cx="7202453" cy="2754169"/>
            <a:chOff x="5394911" y="6811938"/>
            <a:chExt cx="7571260" cy="2946319"/>
          </a:xfrm>
        </p:grpSpPr>
        <p:grpSp>
          <p:nvGrpSpPr>
            <p:cNvPr id="21" name="组合 20">
              <a:extLst>
                <a:ext uri="{FF2B5EF4-FFF2-40B4-BE49-F238E27FC236}">
                  <a16:creationId xmlns:a16="http://schemas.microsoft.com/office/drawing/2014/main" id="{D3F63828-7DC7-8745-87FB-60E91EAFD31C}"/>
                </a:ext>
              </a:extLst>
            </p:cNvPr>
            <p:cNvGrpSpPr/>
            <p:nvPr/>
          </p:nvGrpSpPr>
          <p:grpSpPr>
            <a:xfrm>
              <a:off x="6619333" y="7411386"/>
              <a:ext cx="5557333" cy="1905000"/>
              <a:chOff x="5941940" y="7299941"/>
              <a:chExt cx="5557333" cy="1905000"/>
            </a:xfrm>
          </p:grpSpPr>
          <p:pic>
            <p:nvPicPr>
              <p:cNvPr id="23" name="图形 22">
                <a:extLst>
                  <a:ext uri="{FF2B5EF4-FFF2-40B4-BE49-F238E27FC236}">
                    <a16:creationId xmlns:a16="http://schemas.microsoft.com/office/drawing/2014/main" id="{5D0422E4-DD15-1044-8B17-74CEF848A64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1940" y="7299941"/>
                <a:ext cx="1905000" cy="1905000"/>
              </a:xfrm>
              <a:prstGeom prst="rect">
                <a:avLst/>
              </a:prstGeom>
            </p:spPr>
          </p:pic>
          <p:sp>
            <p:nvSpPr>
              <p:cNvPr id="24" name="圆角矩形 23">
                <a:extLst>
                  <a:ext uri="{FF2B5EF4-FFF2-40B4-BE49-F238E27FC236}">
                    <a16:creationId xmlns:a16="http://schemas.microsoft.com/office/drawing/2014/main" id="{9A3FA395-D6C9-1E4A-96C7-AAEE3B6B8CB0}"/>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22" name="梯形 21">
              <a:extLst>
                <a:ext uri="{FF2B5EF4-FFF2-40B4-BE49-F238E27FC236}">
                  <a16:creationId xmlns:a16="http://schemas.microsoft.com/office/drawing/2014/main" id="{02158E87-0A1C-D84E-AE9F-2E461C201E5B}"/>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25" name="文本框 24">
            <a:extLst>
              <a:ext uri="{FF2B5EF4-FFF2-40B4-BE49-F238E27FC236}">
                <a16:creationId xmlns:a16="http://schemas.microsoft.com/office/drawing/2014/main" id="{2CF8FC86-C56B-3D48-B7D7-E1423CB3A1FA}"/>
              </a:ext>
            </a:extLst>
          </p:cNvPr>
          <p:cNvSpPr txBox="1"/>
          <p:nvPr/>
        </p:nvSpPr>
        <p:spPr>
          <a:xfrm>
            <a:off x="5349874" y="8308330"/>
            <a:ext cx="14251258" cy="2754168"/>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JSONSchema</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zh-CN" altLang="en-US" sz="6000" b="0" dirty="0">
                <a:solidFill>
                  <a:schemeClr val="bg1"/>
                </a:solidFill>
                <a:latin typeface="Microsoft YaHei" panose="020B0503020204020204" pitchFamily="34" charset="-122"/>
                <a:ea typeface="Microsoft YaHei" panose="020B0503020204020204" pitchFamily="34" charset="-122"/>
              </a:rPr>
              <a:t>验证 </a:t>
            </a:r>
            <a:r>
              <a:rPr kumimoji="1" lang="en-US" altLang="zh-CN" sz="6000" b="0" dirty="0">
                <a:solidFill>
                  <a:schemeClr val="bg1"/>
                </a:solidFill>
                <a:latin typeface="Microsoft YaHei" panose="020B0503020204020204" pitchFamily="34" charset="-122"/>
                <a:ea typeface="Microsoft YaHei" panose="020B0503020204020204" pitchFamily="34" charset="-122"/>
              </a:rPr>
              <a:t>&amp;</a:t>
            </a:r>
            <a:r>
              <a:rPr kumimoji="1" lang="zh-CN" altLang="en-US" sz="6000" b="0" dirty="0">
                <a:solidFill>
                  <a:schemeClr val="bg1"/>
                </a:solidFill>
                <a:latin typeface="Microsoft YaHei" panose="020B0503020204020204" pitchFamily="34" charset="-122"/>
                <a:ea typeface="Microsoft YaHei" panose="020B0503020204020204" pitchFamily="34" charset="-122"/>
              </a:rPr>
              <a:t> 系列化</a:t>
            </a:r>
          </a:p>
        </p:txBody>
      </p:sp>
    </p:spTree>
    <p:extLst>
      <p:ext uri="{BB962C8B-B14F-4D97-AF65-F5344CB8AC3E}">
        <p14:creationId xmlns:p14="http://schemas.microsoft.com/office/powerpoint/2010/main" val="212300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pic>
        <p:nvPicPr>
          <p:cNvPr id="8" name="图形 7">
            <a:extLst>
              <a:ext uri="{FF2B5EF4-FFF2-40B4-BE49-F238E27FC236}">
                <a16:creationId xmlns:a16="http://schemas.microsoft.com/office/drawing/2014/main" id="{9739F39A-0476-7548-A126-DA12B032E1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607473" y="3651250"/>
            <a:ext cx="13169053" cy="6413500"/>
          </a:xfrm>
          <a:prstGeom prst="rect">
            <a:avLst/>
          </a:prstGeom>
        </p:spPr>
      </p:pic>
    </p:spTree>
    <p:extLst>
      <p:ext uri="{BB962C8B-B14F-4D97-AF65-F5344CB8AC3E}">
        <p14:creationId xmlns:p14="http://schemas.microsoft.com/office/powerpoint/2010/main" val="307267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5"/>
            <a:ext cx="3807156" cy="1854135"/>
          </a:xfrm>
          <a:prstGeom prst="rect">
            <a:avLst/>
          </a:prstGeom>
        </p:spPr>
      </p:pic>
      <p:sp>
        <p:nvSpPr>
          <p:cNvPr id="29" name="文本框 28">
            <a:extLst>
              <a:ext uri="{FF2B5EF4-FFF2-40B4-BE49-F238E27FC236}">
                <a16:creationId xmlns:a16="http://schemas.microsoft.com/office/drawing/2014/main" id="{663F278E-D736-9E4B-91FF-7423D08BB7E2}"/>
              </a:ext>
            </a:extLst>
          </p:cNvPr>
          <p:cNvSpPr txBox="1"/>
          <p:nvPr/>
        </p:nvSpPr>
        <p:spPr>
          <a:xfrm>
            <a:off x="8223096" y="54136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完美支持 </a:t>
            </a:r>
            <a:r>
              <a:rPr kumimoji="1" lang="en-US" altLang="zh-CN" sz="5000" b="0" dirty="0">
                <a:solidFill>
                  <a:schemeClr val="bg1"/>
                </a:solidFill>
                <a:latin typeface="Microsoft YaHei" panose="020B0503020204020204" pitchFamily="34" charset="-122"/>
                <a:ea typeface="Microsoft YaHei" panose="020B0503020204020204" pitchFamily="34" charset="-122"/>
              </a:rPr>
              <a:t>Typescript</a:t>
            </a:r>
          </a:p>
        </p:txBody>
      </p:sp>
      <p:sp>
        <p:nvSpPr>
          <p:cNvPr id="30" name="文本框 29">
            <a:extLst>
              <a:ext uri="{FF2B5EF4-FFF2-40B4-BE49-F238E27FC236}">
                <a16:creationId xmlns:a16="http://schemas.microsoft.com/office/drawing/2014/main" id="{AE052F46-5AD7-B749-B780-A15DB98E37F8}"/>
              </a:ext>
            </a:extLst>
          </p:cNvPr>
          <p:cNvSpPr txBox="1"/>
          <p:nvPr/>
        </p:nvSpPr>
        <p:spPr>
          <a:xfrm>
            <a:off x="8223096" y="67090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面向 </a:t>
            </a:r>
            <a:r>
              <a:rPr kumimoji="1" lang="en" altLang="zh-CN" sz="5000" b="0" dirty="0">
                <a:solidFill>
                  <a:schemeClr val="bg1"/>
                </a:solidFill>
                <a:latin typeface="Microsoft YaHei" panose="020B0503020204020204" pitchFamily="34" charset="-122"/>
                <a:ea typeface="Microsoft YaHei" panose="020B0503020204020204" pitchFamily="34" charset="-122"/>
              </a:rPr>
              <a:t>AOP </a:t>
            </a:r>
            <a:r>
              <a:rPr kumimoji="1" lang="zh-CN" altLang="en-US" sz="5000" b="0" dirty="0">
                <a:solidFill>
                  <a:schemeClr val="bg1"/>
                </a:solidFill>
                <a:latin typeface="Microsoft YaHei" panose="020B0503020204020204" pitchFamily="34" charset="-122"/>
                <a:ea typeface="Microsoft YaHei" panose="020B0503020204020204" pitchFamily="34" charset="-122"/>
              </a:rPr>
              <a:t>编程</a:t>
            </a:r>
          </a:p>
        </p:txBody>
      </p:sp>
      <p:sp>
        <p:nvSpPr>
          <p:cNvPr id="31" name="文本框 30">
            <a:extLst>
              <a:ext uri="{FF2B5EF4-FFF2-40B4-BE49-F238E27FC236}">
                <a16:creationId xmlns:a16="http://schemas.microsoft.com/office/drawing/2014/main" id="{0537B188-B7A7-8F4B-9919-473628042EF3}"/>
              </a:ext>
            </a:extLst>
          </p:cNvPr>
          <p:cNvSpPr txBox="1"/>
          <p:nvPr/>
        </p:nvSpPr>
        <p:spPr>
          <a:xfrm>
            <a:off x="8222121" y="80044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支持 </a:t>
            </a:r>
            <a:r>
              <a:rPr kumimoji="1" lang="en" altLang="zh-CN" sz="5000" b="0" dirty="0" err="1">
                <a:solidFill>
                  <a:schemeClr val="bg1"/>
                </a:solidFill>
                <a:latin typeface="Microsoft YaHei" panose="020B0503020204020204" pitchFamily="34" charset="-122"/>
                <a:ea typeface="Microsoft YaHei" panose="020B0503020204020204" pitchFamily="34" charset="-122"/>
              </a:rPr>
              <a:t>Typeorm</a:t>
            </a:r>
            <a:endParaRPr kumimoji="1" lang="en"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EB225799-ED3D-9147-A109-43D7D2FAB6C1}"/>
              </a:ext>
            </a:extLst>
          </p:cNvPr>
          <p:cNvSpPr txBox="1"/>
          <p:nvPr/>
        </p:nvSpPr>
        <p:spPr>
          <a:xfrm>
            <a:off x="8222121" y="92998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5000" b="0" dirty="0">
                <a:solidFill>
                  <a:schemeClr val="bg1"/>
                </a:solidFill>
                <a:latin typeface="Microsoft YaHei" panose="020B0503020204020204" pitchFamily="34" charset="-122"/>
                <a:ea typeface="Microsoft YaHei" panose="020B0503020204020204" pitchFamily="34" charset="-122"/>
              </a:rPr>
              <a:t>Node.js </a:t>
            </a:r>
            <a:r>
              <a:rPr kumimoji="1" lang="zh-CN" altLang="en-US" sz="5000" b="0" dirty="0">
                <a:solidFill>
                  <a:schemeClr val="bg1"/>
                </a:solidFill>
                <a:latin typeface="Microsoft YaHei" panose="020B0503020204020204" pitchFamily="34" charset="-122"/>
                <a:ea typeface="Microsoft YaHei" panose="020B0503020204020204" pitchFamily="34" charset="-122"/>
              </a:rPr>
              <a:t>版的 </a:t>
            </a:r>
            <a:r>
              <a:rPr kumimoji="1" lang="en" altLang="zh-CN" sz="5000" b="0" dirty="0">
                <a:solidFill>
                  <a:schemeClr val="bg1"/>
                </a:solidFill>
                <a:latin typeface="Microsoft YaHei" panose="020B0503020204020204" pitchFamily="34" charset="-122"/>
                <a:ea typeface="Microsoft YaHei" panose="020B0503020204020204" pitchFamily="34" charset="-122"/>
              </a:rPr>
              <a:t>spring</a:t>
            </a:r>
          </a:p>
        </p:txBody>
      </p:sp>
      <p:sp>
        <p:nvSpPr>
          <p:cNvPr id="33" name="文本框 32">
            <a:extLst>
              <a:ext uri="{FF2B5EF4-FFF2-40B4-BE49-F238E27FC236}">
                <a16:creationId xmlns:a16="http://schemas.microsoft.com/office/drawing/2014/main" id="{D79C3A4B-BC63-454B-BB5B-277A74049A93}"/>
              </a:ext>
            </a:extLst>
          </p:cNvPr>
          <p:cNvSpPr txBox="1"/>
          <p:nvPr/>
        </p:nvSpPr>
        <p:spPr>
          <a:xfrm>
            <a:off x="8222121" y="105952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构建微服务应用</a:t>
            </a:r>
          </a:p>
        </p:txBody>
      </p:sp>
      <p:sp>
        <p:nvSpPr>
          <p:cNvPr id="34" name="文本框 33">
            <a:extLst>
              <a:ext uri="{FF2B5EF4-FFF2-40B4-BE49-F238E27FC236}">
                <a16:creationId xmlns:a16="http://schemas.microsoft.com/office/drawing/2014/main" id="{C8CAEC3D-2341-364C-9941-AB1A62FEA894}"/>
              </a:ext>
            </a:extLst>
          </p:cNvPr>
          <p:cNvSpPr txBox="1"/>
          <p:nvPr/>
        </p:nvSpPr>
        <p:spPr>
          <a:xfrm>
            <a:off x="7587121" y="3120781"/>
            <a:ext cx="7068679" cy="1454638"/>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10000" b="0" dirty="0">
                <a:solidFill>
                  <a:schemeClr val="bg1"/>
                </a:solidFill>
                <a:latin typeface="Microsoft YaHei" panose="020B0503020204020204" pitchFamily="34" charset="-122"/>
                <a:ea typeface="Microsoft YaHei" panose="020B0503020204020204" pitchFamily="34" charset="-122"/>
              </a:rPr>
              <a:t>Nest</a:t>
            </a:r>
          </a:p>
        </p:txBody>
      </p:sp>
    </p:spTree>
    <p:extLst>
      <p:ext uri="{BB962C8B-B14F-4D97-AF65-F5344CB8AC3E}">
        <p14:creationId xmlns:p14="http://schemas.microsoft.com/office/powerpoint/2010/main" val="127401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9" name="圆角矩形 18">
            <a:extLst>
              <a:ext uri="{FF2B5EF4-FFF2-40B4-BE49-F238E27FC236}">
                <a16:creationId xmlns:a16="http://schemas.microsoft.com/office/drawing/2014/main" id="{05BD68C7-2734-CB45-B51B-FEA4FF63436F}"/>
              </a:ext>
            </a:extLst>
          </p:cNvPr>
          <p:cNvSpPr/>
          <p:nvPr/>
        </p:nvSpPr>
        <p:spPr>
          <a:xfrm>
            <a:off x="10793348" y="11125597"/>
            <a:ext cx="3869011" cy="1653075"/>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结束</a:t>
            </a:r>
          </a:p>
        </p:txBody>
      </p:sp>
      <p:pic>
        <p:nvPicPr>
          <p:cNvPr id="23" name="图形 22">
            <a:extLst>
              <a:ext uri="{FF2B5EF4-FFF2-40B4-BE49-F238E27FC236}">
                <a16:creationId xmlns:a16="http://schemas.microsoft.com/office/drawing/2014/main" id="{6FA52F00-1249-2543-ADA4-BD81C2695E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6"/>
            <a:ext cx="3238808" cy="1577342"/>
          </a:xfrm>
          <a:prstGeom prst="rect">
            <a:avLst/>
          </a:prstGeom>
        </p:spPr>
      </p:pic>
      <p:sp>
        <p:nvSpPr>
          <p:cNvPr id="12" name="圆角矩形 11">
            <a:extLst>
              <a:ext uri="{FF2B5EF4-FFF2-40B4-BE49-F238E27FC236}">
                <a16:creationId xmlns:a16="http://schemas.microsoft.com/office/drawing/2014/main" id="{ADF7D3B3-BB6D-D945-8D9D-310D004F2AE2}"/>
              </a:ext>
            </a:extLst>
          </p:cNvPr>
          <p:cNvSpPr/>
          <p:nvPr/>
        </p:nvSpPr>
        <p:spPr>
          <a:xfrm>
            <a:off x="10805732" y="1208071"/>
            <a:ext cx="3869011" cy="165307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请求</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request</a:t>
            </a:r>
          </a:p>
        </p:txBody>
      </p:sp>
      <p:sp>
        <p:nvSpPr>
          <p:cNvPr id="16" name="圆角矩形 15">
            <a:extLst>
              <a:ext uri="{FF2B5EF4-FFF2-40B4-BE49-F238E27FC236}">
                <a16:creationId xmlns:a16="http://schemas.microsoft.com/office/drawing/2014/main" id="{B6548411-2D84-A943-B782-A88973AA18D2}"/>
              </a:ext>
            </a:extLst>
          </p:cNvPr>
          <p:cNvSpPr/>
          <p:nvPr/>
        </p:nvSpPr>
        <p:spPr>
          <a:xfrm>
            <a:off x="12727853" y="8230679"/>
            <a:ext cx="7829683" cy="1054942"/>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异常过滤器 </a:t>
            </a:r>
            <a:r>
              <a:rPr kumimoji="1" lang="en-US" altLang="zh-CN" sz="4000" b="0" dirty="0">
                <a:solidFill>
                  <a:schemeClr val="bg1"/>
                </a:solidFill>
                <a:latin typeface="Microsoft YaHei" panose="020B0503020204020204" pitchFamily="34" charset="-122"/>
                <a:ea typeface="Microsoft YaHei" panose="020B0503020204020204" pitchFamily="34" charset="-122"/>
              </a:rPr>
              <a:t>filter</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cxnSp>
        <p:nvCxnSpPr>
          <p:cNvPr id="6" name="曲线连接符 5">
            <a:extLst>
              <a:ext uri="{FF2B5EF4-FFF2-40B4-BE49-F238E27FC236}">
                <a16:creationId xmlns:a16="http://schemas.microsoft.com/office/drawing/2014/main" id="{3A8A095A-BF78-2341-95AD-E97CE632D78F}"/>
              </a:ext>
            </a:extLst>
          </p:cNvPr>
          <p:cNvCxnSpPr>
            <a:cxnSpLocks/>
            <a:stCxn id="12" idx="2"/>
            <a:endCxn id="25" idx="1"/>
          </p:cNvCxnSpPr>
          <p:nvPr/>
        </p:nvCxnSpPr>
        <p:spPr>
          <a:xfrm rot="5400000">
            <a:off x="5778600" y="-915253"/>
            <a:ext cx="3185241" cy="10738036"/>
          </a:xfrm>
          <a:prstGeom prst="curvedConnector4">
            <a:avLst>
              <a:gd name="adj1" fmla="val 33356"/>
              <a:gd name="adj2" fmla="val 10445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直线箭头连接符 10">
            <a:extLst>
              <a:ext uri="{FF2B5EF4-FFF2-40B4-BE49-F238E27FC236}">
                <a16:creationId xmlns:a16="http://schemas.microsoft.com/office/drawing/2014/main" id="{73EB64D1-EE86-E44E-9CBB-20901220830B}"/>
              </a:ext>
            </a:extLst>
          </p:cNvPr>
          <p:cNvCxnSpPr>
            <a:cxnSpLocks/>
            <a:stCxn id="25" idx="3"/>
            <a:endCxn id="14" idx="1"/>
          </p:cNvCxnSpPr>
          <p:nvPr/>
        </p:nvCxnSpPr>
        <p:spPr>
          <a:xfrm flipV="1">
            <a:off x="5193329" y="6024971"/>
            <a:ext cx="13440093" cy="21415"/>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圆角矩形 14">
            <a:extLst>
              <a:ext uri="{FF2B5EF4-FFF2-40B4-BE49-F238E27FC236}">
                <a16:creationId xmlns:a16="http://schemas.microsoft.com/office/drawing/2014/main" id="{B4633C89-2ED4-424C-9DFD-6710B5B84A6C}"/>
              </a:ext>
            </a:extLst>
          </p:cNvPr>
          <p:cNvSpPr/>
          <p:nvPr/>
        </p:nvSpPr>
        <p:spPr>
          <a:xfrm>
            <a:off x="11539991" y="4986075"/>
            <a:ext cx="2866558" cy="212062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管道</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a:p>
            <a:r>
              <a:rPr kumimoji="1" lang="en-US" altLang="zh-CN" sz="4000" b="0" dirty="0">
                <a:solidFill>
                  <a:schemeClr val="bg1"/>
                </a:solidFill>
                <a:latin typeface="Microsoft YaHei" panose="020B0503020204020204" pitchFamily="34" charset="-122"/>
                <a:ea typeface="Microsoft YaHei" panose="020B0503020204020204" pitchFamily="34" charset="-122"/>
              </a:rPr>
              <a:t>pipe</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4" name="圆角矩形 23">
            <a:extLst>
              <a:ext uri="{FF2B5EF4-FFF2-40B4-BE49-F238E27FC236}">
                <a16:creationId xmlns:a16="http://schemas.microsoft.com/office/drawing/2014/main" id="{019FAE7E-AD97-9346-9773-D95D91874989}"/>
              </a:ext>
            </a:extLst>
          </p:cNvPr>
          <p:cNvSpPr/>
          <p:nvPr/>
        </p:nvSpPr>
        <p:spPr>
          <a:xfrm>
            <a:off x="8361518" y="4986075"/>
            <a:ext cx="2866558" cy="221024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拦截器</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a:p>
            <a:r>
              <a:rPr kumimoji="1" lang="en-US" altLang="zh-CN" sz="4000" b="0" dirty="0">
                <a:solidFill>
                  <a:schemeClr val="bg1"/>
                </a:solidFill>
                <a:latin typeface="Microsoft YaHei" panose="020B0503020204020204" pitchFamily="34" charset="-122"/>
                <a:ea typeface="Microsoft YaHei" panose="020B0503020204020204" pitchFamily="34" charset="-122"/>
              </a:rPr>
              <a:t>interceptor</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24">
            <a:extLst>
              <a:ext uri="{FF2B5EF4-FFF2-40B4-BE49-F238E27FC236}">
                <a16:creationId xmlns:a16="http://schemas.microsoft.com/office/drawing/2014/main" id="{793EB217-A30D-3B4F-A2C2-12483237EF0D}"/>
              </a:ext>
            </a:extLst>
          </p:cNvPr>
          <p:cNvSpPr/>
          <p:nvPr/>
        </p:nvSpPr>
        <p:spPr>
          <a:xfrm>
            <a:off x="2002202" y="4986075"/>
            <a:ext cx="3191127" cy="212062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中间件</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middleware</a:t>
            </a:r>
          </a:p>
        </p:txBody>
      </p:sp>
      <p:sp>
        <p:nvSpPr>
          <p:cNvPr id="26" name="圆角矩形 25">
            <a:extLst>
              <a:ext uri="{FF2B5EF4-FFF2-40B4-BE49-F238E27FC236}">
                <a16:creationId xmlns:a16="http://schemas.microsoft.com/office/drawing/2014/main" id="{36D61FDC-DE88-F345-9B7A-D46A1EBC081B}"/>
              </a:ext>
            </a:extLst>
          </p:cNvPr>
          <p:cNvSpPr/>
          <p:nvPr/>
        </p:nvSpPr>
        <p:spPr>
          <a:xfrm>
            <a:off x="14768196" y="4986075"/>
            <a:ext cx="3456364" cy="2120622"/>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控制器</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controller</a:t>
            </a:r>
          </a:p>
        </p:txBody>
      </p:sp>
      <p:sp>
        <p:nvSpPr>
          <p:cNvPr id="14" name="圆角矩形 13">
            <a:extLst>
              <a:ext uri="{FF2B5EF4-FFF2-40B4-BE49-F238E27FC236}">
                <a16:creationId xmlns:a16="http://schemas.microsoft.com/office/drawing/2014/main" id="{93422DF8-7D99-5A40-9897-22A7146E8938}"/>
              </a:ext>
            </a:extLst>
          </p:cNvPr>
          <p:cNvSpPr/>
          <p:nvPr/>
        </p:nvSpPr>
        <p:spPr>
          <a:xfrm>
            <a:off x="18633422" y="4964661"/>
            <a:ext cx="2866558" cy="212062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拦截器</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a:p>
            <a:r>
              <a:rPr kumimoji="1" lang="en-US" altLang="zh-CN" sz="4000" b="0" dirty="0">
                <a:solidFill>
                  <a:schemeClr val="bg1"/>
                </a:solidFill>
                <a:latin typeface="Microsoft YaHei" panose="020B0503020204020204" pitchFamily="34" charset="-122"/>
                <a:ea typeface="Microsoft YaHei" panose="020B0503020204020204" pitchFamily="34" charset="-122"/>
              </a:rPr>
              <a:t>interceptor</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cxnSp>
        <p:nvCxnSpPr>
          <p:cNvPr id="27" name="曲线连接符 26">
            <a:extLst>
              <a:ext uri="{FF2B5EF4-FFF2-40B4-BE49-F238E27FC236}">
                <a16:creationId xmlns:a16="http://schemas.microsoft.com/office/drawing/2014/main" id="{F8857A0B-2391-474C-B427-41DFD8B9984E}"/>
              </a:ext>
            </a:extLst>
          </p:cNvPr>
          <p:cNvCxnSpPr>
            <a:cxnSpLocks/>
            <a:stCxn id="14" idx="3"/>
            <a:endCxn id="19" idx="0"/>
          </p:cNvCxnSpPr>
          <p:nvPr/>
        </p:nvCxnSpPr>
        <p:spPr>
          <a:xfrm flipH="1">
            <a:off x="12727854" y="6024971"/>
            <a:ext cx="8772126" cy="5100626"/>
          </a:xfrm>
          <a:prstGeom prst="curvedConnector4">
            <a:avLst>
              <a:gd name="adj1" fmla="val -14609"/>
              <a:gd name="adj2" fmla="val 86469"/>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曲线连接符 29">
            <a:extLst>
              <a:ext uri="{FF2B5EF4-FFF2-40B4-BE49-F238E27FC236}">
                <a16:creationId xmlns:a16="http://schemas.microsoft.com/office/drawing/2014/main" id="{AC9EA5C1-9B48-B340-A282-D07C6018EB2F}"/>
              </a:ext>
            </a:extLst>
          </p:cNvPr>
          <p:cNvCxnSpPr>
            <a:cxnSpLocks/>
            <a:stCxn id="25" idx="2"/>
            <a:endCxn id="16" idx="1"/>
          </p:cNvCxnSpPr>
          <p:nvPr/>
        </p:nvCxnSpPr>
        <p:spPr>
          <a:xfrm rot="16200000" flipH="1">
            <a:off x="7337082" y="3367379"/>
            <a:ext cx="1651454" cy="9130087"/>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曲线连接符 32">
            <a:extLst>
              <a:ext uri="{FF2B5EF4-FFF2-40B4-BE49-F238E27FC236}">
                <a16:creationId xmlns:a16="http://schemas.microsoft.com/office/drawing/2014/main" id="{B3F57B4B-801B-AD4C-AD22-D4CD58726FAA}"/>
              </a:ext>
            </a:extLst>
          </p:cNvPr>
          <p:cNvCxnSpPr>
            <a:cxnSpLocks/>
            <a:stCxn id="65" idx="2"/>
          </p:cNvCxnSpPr>
          <p:nvPr/>
        </p:nvCxnSpPr>
        <p:spPr>
          <a:xfrm rot="16200000" flipH="1">
            <a:off x="9000814" y="4929314"/>
            <a:ext cx="1342164" cy="5839216"/>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曲线连接符 34">
            <a:extLst>
              <a:ext uri="{FF2B5EF4-FFF2-40B4-BE49-F238E27FC236}">
                <a16:creationId xmlns:a16="http://schemas.microsoft.com/office/drawing/2014/main" id="{33E346F9-D712-464C-BDA7-DE0AFF07EF64}"/>
              </a:ext>
            </a:extLst>
          </p:cNvPr>
          <p:cNvCxnSpPr>
            <a:cxnSpLocks/>
          </p:cNvCxnSpPr>
          <p:nvPr/>
        </p:nvCxnSpPr>
        <p:spPr>
          <a:xfrm rot="16200000" flipH="1">
            <a:off x="13782939" y="7158402"/>
            <a:ext cx="1049698" cy="1074455"/>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曲线连接符 35">
            <a:extLst>
              <a:ext uri="{FF2B5EF4-FFF2-40B4-BE49-F238E27FC236}">
                <a16:creationId xmlns:a16="http://schemas.microsoft.com/office/drawing/2014/main" id="{22305316-AEC4-474C-8758-28DC77D983D0}"/>
              </a:ext>
            </a:extLst>
          </p:cNvPr>
          <p:cNvCxnSpPr/>
          <p:nvPr/>
        </p:nvCxnSpPr>
        <p:spPr>
          <a:xfrm rot="16200000" flipH="1">
            <a:off x="16967105" y="7124174"/>
            <a:ext cx="1049698" cy="1074455"/>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曲线连接符 38">
            <a:extLst>
              <a:ext uri="{FF2B5EF4-FFF2-40B4-BE49-F238E27FC236}">
                <a16:creationId xmlns:a16="http://schemas.microsoft.com/office/drawing/2014/main" id="{C4699249-0EF7-F94B-9460-61BD373C4246}"/>
              </a:ext>
            </a:extLst>
          </p:cNvPr>
          <p:cNvCxnSpPr>
            <a:cxnSpLocks/>
            <a:stCxn id="16" idx="3"/>
            <a:endCxn id="19" idx="0"/>
          </p:cNvCxnSpPr>
          <p:nvPr/>
        </p:nvCxnSpPr>
        <p:spPr>
          <a:xfrm flipH="1">
            <a:off x="12727854" y="8758150"/>
            <a:ext cx="7829682" cy="2367447"/>
          </a:xfrm>
          <a:prstGeom prst="curvedConnector4">
            <a:avLst>
              <a:gd name="adj1" fmla="val -6623"/>
              <a:gd name="adj2" fmla="val 45125"/>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曲线连接符 53">
            <a:extLst>
              <a:ext uri="{FF2B5EF4-FFF2-40B4-BE49-F238E27FC236}">
                <a16:creationId xmlns:a16="http://schemas.microsoft.com/office/drawing/2014/main" id="{355522B9-AA38-2E47-8C99-646E701D93D2}"/>
              </a:ext>
            </a:extLst>
          </p:cNvPr>
          <p:cNvCxnSpPr>
            <a:cxnSpLocks/>
            <a:stCxn id="14" idx="2"/>
          </p:cNvCxnSpPr>
          <p:nvPr/>
        </p:nvCxnSpPr>
        <p:spPr>
          <a:xfrm rot="5400000">
            <a:off x="18779556" y="6933334"/>
            <a:ext cx="1135198" cy="1439092"/>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一个圆顶角并剪去另一个顶角的矩形 54">
            <a:extLst>
              <a:ext uri="{FF2B5EF4-FFF2-40B4-BE49-F238E27FC236}">
                <a16:creationId xmlns:a16="http://schemas.microsoft.com/office/drawing/2014/main" id="{1E87C1C1-5A8B-E44A-855F-7CBFB0559C90}"/>
              </a:ext>
            </a:extLst>
          </p:cNvPr>
          <p:cNvSpPr/>
          <p:nvPr/>
        </p:nvSpPr>
        <p:spPr>
          <a:xfrm>
            <a:off x="2950584" y="8044412"/>
            <a:ext cx="2855833" cy="903446"/>
          </a:xfrm>
          <a:prstGeom prst="snipRoundRect">
            <a:avLst/>
          </a:prstGeom>
        </p:spPr>
        <p:txBody>
          <a:bodyPr wrap="none" rtlCol="0" anchor="ctr">
            <a:sp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抛出异常</a:t>
            </a:r>
          </a:p>
        </p:txBody>
      </p:sp>
      <p:sp>
        <p:nvSpPr>
          <p:cNvPr id="56" name="文本框 55">
            <a:extLst>
              <a:ext uri="{FF2B5EF4-FFF2-40B4-BE49-F238E27FC236}">
                <a16:creationId xmlns:a16="http://schemas.microsoft.com/office/drawing/2014/main" id="{EB42C3E8-D728-6041-A298-A54E8C8EC67F}"/>
              </a:ext>
            </a:extLst>
          </p:cNvPr>
          <p:cNvSpPr txBox="1"/>
          <p:nvPr/>
        </p:nvSpPr>
        <p:spPr>
          <a:xfrm>
            <a:off x="8282409" y="972508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cxnSp>
        <p:nvCxnSpPr>
          <p:cNvPr id="58" name="曲线连接符 57">
            <a:extLst>
              <a:ext uri="{FF2B5EF4-FFF2-40B4-BE49-F238E27FC236}">
                <a16:creationId xmlns:a16="http://schemas.microsoft.com/office/drawing/2014/main" id="{15B1D15E-3229-2640-85A6-496D48F2F664}"/>
              </a:ext>
            </a:extLst>
          </p:cNvPr>
          <p:cNvCxnSpPr>
            <a:cxnSpLocks/>
            <a:stCxn id="24" idx="2"/>
          </p:cNvCxnSpPr>
          <p:nvPr/>
        </p:nvCxnSpPr>
        <p:spPr>
          <a:xfrm rot="16200000" flipH="1">
            <a:off x="11006112" y="5985000"/>
            <a:ext cx="945155" cy="3367785"/>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5" name="圆角矩形 64">
            <a:extLst>
              <a:ext uri="{FF2B5EF4-FFF2-40B4-BE49-F238E27FC236}">
                <a16:creationId xmlns:a16="http://schemas.microsoft.com/office/drawing/2014/main" id="{00369FFD-14D6-ED4E-BC08-797240B75E5B}"/>
              </a:ext>
            </a:extLst>
          </p:cNvPr>
          <p:cNvSpPr/>
          <p:nvPr/>
        </p:nvSpPr>
        <p:spPr>
          <a:xfrm>
            <a:off x="5597749" y="4986075"/>
            <a:ext cx="2309077" cy="2191765"/>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守卫</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guard</a:t>
            </a:r>
          </a:p>
        </p:txBody>
      </p:sp>
    </p:spTree>
    <p:extLst>
      <p:ext uri="{BB962C8B-B14F-4D97-AF65-F5344CB8AC3E}">
        <p14:creationId xmlns:p14="http://schemas.microsoft.com/office/powerpoint/2010/main" val="1046750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 sz="6000" b="0" dirty="0">
                <a:solidFill>
                  <a:schemeClr val="bg1"/>
                </a:solidFill>
                <a:latin typeface="Microsoft YaHei" panose="020B0503020204020204" pitchFamily="34" charset="-122"/>
                <a:ea typeface="Microsoft YaHei" panose="020B0503020204020204" pitchFamily="34" charset="-122"/>
              </a:rPr>
              <a:t>中间</a:t>
            </a:r>
            <a:r>
              <a:rPr kumimoji="1" lang="zh-CN" altLang="en-US" sz="6000" b="0" dirty="0">
                <a:solidFill>
                  <a:schemeClr val="bg1"/>
                </a:solidFill>
                <a:latin typeface="Microsoft YaHei" panose="020B0503020204020204" pitchFamily="34" charset="-122"/>
                <a:ea typeface="Microsoft YaHei" panose="020B0503020204020204" pitchFamily="34" charset="-122"/>
              </a:rPr>
              <a:t>件</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DF7335F-7640-8C4C-8238-4EAE6998FEC0}"/>
              </a:ext>
            </a:extLst>
          </p:cNvPr>
          <p:cNvPicPr>
            <a:picLocks noChangeAspect="1"/>
          </p:cNvPicPr>
          <p:nvPr/>
        </p:nvPicPr>
        <p:blipFill>
          <a:blip r:embed="rId5"/>
          <a:stretch>
            <a:fillRect/>
          </a:stretch>
        </p:blipFill>
        <p:spPr>
          <a:xfrm>
            <a:off x="5653687" y="3023177"/>
            <a:ext cx="14563878" cy="6758132"/>
          </a:xfrm>
          <a:prstGeom prst="rect">
            <a:avLst/>
          </a:prstGeom>
        </p:spPr>
      </p:pic>
      <p:sp>
        <p:nvSpPr>
          <p:cNvPr id="6" name="矩形 5">
            <a:extLst>
              <a:ext uri="{FF2B5EF4-FFF2-40B4-BE49-F238E27FC236}">
                <a16:creationId xmlns:a16="http://schemas.microsoft.com/office/drawing/2014/main" id="{144ECEEC-F66A-2A4D-8EBE-B53A967F6478}"/>
              </a:ext>
            </a:extLst>
          </p:cNvPr>
          <p:cNvSpPr/>
          <p:nvPr/>
        </p:nvSpPr>
        <p:spPr>
          <a:xfrm>
            <a:off x="7375320" y="10692823"/>
            <a:ext cx="11367214"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控制请求是否由进入路由处理程序处理</a:t>
            </a:r>
          </a:p>
        </p:txBody>
      </p:sp>
    </p:spTree>
    <p:extLst>
      <p:ext uri="{BB962C8B-B14F-4D97-AF65-F5344CB8AC3E}">
        <p14:creationId xmlns:p14="http://schemas.microsoft.com/office/powerpoint/2010/main" val="69472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守卫</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DF7335F-7640-8C4C-8238-4EAE6998FEC0}"/>
              </a:ext>
            </a:extLst>
          </p:cNvPr>
          <p:cNvPicPr>
            <a:picLocks noChangeAspect="1"/>
          </p:cNvPicPr>
          <p:nvPr/>
        </p:nvPicPr>
        <p:blipFill>
          <a:blip r:embed="rId5"/>
          <a:stretch>
            <a:fillRect/>
          </a:stretch>
        </p:blipFill>
        <p:spPr>
          <a:xfrm>
            <a:off x="5653687" y="3023177"/>
            <a:ext cx="14563878" cy="6758132"/>
          </a:xfrm>
          <a:prstGeom prst="rect">
            <a:avLst/>
          </a:prstGeom>
        </p:spPr>
      </p:pic>
      <p:sp>
        <p:nvSpPr>
          <p:cNvPr id="6" name="矩形 5">
            <a:extLst>
              <a:ext uri="{FF2B5EF4-FFF2-40B4-BE49-F238E27FC236}">
                <a16:creationId xmlns:a16="http://schemas.microsoft.com/office/drawing/2014/main" id="{144ECEEC-F66A-2A4D-8EBE-B53A967F6478}"/>
              </a:ext>
            </a:extLst>
          </p:cNvPr>
          <p:cNvSpPr/>
          <p:nvPr/>
        </p:nvSpPr>
        <p:spPr>
          <a:xfrm>
            <a:off x="7375320" y="10692823"/>
            <a:ext cx="11367214"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控制请求是否由进入路由处理程序处理</a:t>
            </a:r>
          </a:p>
        </p:txBody>
      </p:sp>
    </p:spTree>
    <p:extLst>
      <p:ext uri="{BB962C8B-B14F-4D97-AF65-F5344CB8AC3E}">
        <p14:creationId xmlns:p14="http://schemas.microsoft.com/office/powerpoint/2010/main" val="11287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E12CD0B7-4957-E64D-A6D5-6853431738AA}"/>
              </a:ext>
            </a:extLst>
          </p:cNvPr>
          <p:cNvSpPr txBox="1"/>
          <p:nvPr/>
        </p:nvSpPr>
        <p:spPr>
          <a:xfrm>
            <a:off x="2673371" y="6418087"/>
            <a:ext cx="975426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kumimoji="1" sz="6000" b="0">
                <a:solidFill>
                  <a:schemeClr val="bg1"/>
                </a:solidFill>
                <a:latin typeface="Microsoft YaHei" panose="020B0503020204020204" pitchFamily="34" charset="-122"/>
                <a:ea typeface="Microsoft YaHei" panose="020B0503020204020204" pitchFamily="34" charset="-122"/>
              </a:defRPr>
            </a:lvl1pPr>
          </a:lstStyle>
          <a:p>
            <a:r>
              <a:rPr lang="zh-CN" altLang="en-US" dirty="0"/>
              <a:t>五、</a:t>
            </a:r>
            <a:r>
              <a:rPr lang="en" altLang="zh-CN" dirty="0" err="1"/>
              <a:t>GraphQL</a:t>
            </a:r>
            <a:endParaRPr lang="zh-CN" altLang="en-US" dirty="0"/>
          </a:p>
        </p:txBody>
      </p:sp>
      <p:sp>
        <p:nvSpPr>
          <p:cNvPr id="18" name="文本框 17">
            <a:extLst>
              <a:ext uri="{FF2B5EF4-FFF2-40B4-BE49-F238E27FC236}">
                <a16:creationId xmlns:a16="http://schemas.microsoft.com/office/drawing/2014/main" id="{76849D7D-81BF-E848-BF9F-DAAF83AAFBD8}"/>
              </a:ext>
            </a:extLst>
          </p:cNvPr>
          <p:cNvSpPr txBox="1"/>
          <p:nvPr/>
        </p:nvSpPr>
        <p:spPr>
          <a:xfrm>
            <a:off x="2673371" y="5132626"/>
            <a:ext cx="1015431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四、同构和 </a:t>
            </a:r>
            <a:r>
              <a:rPr kumimoji="1" lang="en" altLang="zh-CN" sz="6000" b="0" dirty="0">
                <a:solidFill>
                  <a:schemeClr val="bg1"/>
                </a:solidFill>
                <a:latin typeface="Microsoft YaHei" panose="020B0503020204020204" pitchFamily="34" charset="-122"/>
                <a:ea typeface="Microsoft YaHei" panose="020B0503020204020204" pitchFamily="34" charset="-122"/>
              </a:rPr>
              <a:t>SSR </a:t>
            </a:r>
            <a:r>
              <a:rPr kumimoji="1" lang="zh-CN" altLang="en-US" sz="6000" b="0" dirty="0">
                <a:solidFill>
                  <a:schemeClr val="bg1"/>
                </a:solidFill>
                <a:latin typeface="Microsoft YaHei" panose="020B0503020204020204" pitchFamily="34" charset="-122"/>
                <a:ea typeface="Microsoft YaHei" panose="020B0503020204020204" pitchFamily="34" charset="-122"/>
              </a:rPr>
              <a:t>服务端渲染</a:t>
            </a:r>
          </a:p>
        </p:txBody>
      </p:sp>
      <p:sp>
        <p:nvSpPr>
          <p:cNvPr id="19" name="文本框 18">
            <a:extLst>
              <a:ext uri="{FF2B5EF4-FFF2-40B4-BE49-F238E27FC236}">
                <a16:creationId xmlns:a16="http://schemas.microsoft.com/office/drawing/2014/main" id="{4BE4357A-DCB1-D44C-9BAA-2B89F3001178}"/>
              </a:ext>
            </a:extLst>
          </p:cNvPr>
          <p:cNvSpPr txBox="1"/>
          <p:nvPr/>
        </p:nvSpPr>
        <p:spPr>
          <a:xfrm>
            <a:off x="2673371" y="7690295"/>
            <a:ext cx="865282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六、</a:t>
            </a:r>
            <a:r>
              <a:rPr kumimoji="1" lang="en" altLang="zh-CN" sz="6000" b="0" dirty="0">
                <a:solidFill>
                  <a:schemeClr val="bg1"/>
                </a:solidFill>
                <a:latin typeface="Microsoft YaHei" panose="020B0503020204020204" pitchFamily="34" charset="-122"/>
                <a:ea typeface="Microsoft YaHei" panose="020B0503020204020204" pitchFamily="34" charset="-122"/>
              </a:rPr>
              <a:t>HTTP/2 </a:t>
            </a:r>
            <a:r>
              <a:rPr kumimoji="1" lang="zh-CN" altLang="en-US" sz="6000" b="0" dirty="0">
                <a:solidFill>
                  <a:schemeClr val="bg1"/>
                </a:solidFill>
                <a:latin typeface="Microsoft YaHei" panose="020B0503020204020204" pitchFamily="34" charset="-122"/>
                <a:ea typeface="Microsoft YaHei" panose="020B0503020204020204" pitchFamily="34" charset="-122"/>
              </a:rPr>
              <a:t>性能优化</a:t>
            </a:r>
          </a:p>
        </p:txBody>
      </p:sp>
      <p:sp>
        <p:nvSpPr>
          <p:cNvPr id="20" name="文本框 19">
            <a:extLst>
              <a:ext uri="{FF2B5EF4-FFF2-40B4-BE49-F238E27FC236}">
                <a16:creationId xmlns:a16="http://schemas.microsoft.com/office/drawing/2014/main" id="{886EE102-64C9-C047-B783-1EB7127AF021}"/>
              </a:ext>
            </a:extLst>
          </p:cNvPr>
          <p:cNvSpPr txBox="1"/>
          <p:nvPr/>
        </p:nvSpPr>
        <p:spPr>
          <a:xfrm>
            <a:off x="2673371" y="8962504"/>
            <a:ext cx="1015431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七、</a:t>
            </a:r>
            <a:r>
              <a:rPr kumimoji="1" lang="en-US" altLang="zh-CN" sz="6000" b="0" dirty="0">
                <a:solidFill>
                  <a:schemeClr val="bg1"/>
                </a:solidFill>
                <a:latin typeface="Microsoft YaHei" panose="020B0503020204020204" pitchFamily="34" charset="-122"/>
                <a:ea typeface="Microsoft YaHei" panose="020B0503020204020204" pitchFamily="34" charset="-122"/>
              </a:rPr>
              <a:t>Socket </a:t>
            </a:r>
            <a:r>
              <a:rPr kumimoji="1" lang="zh-CN" altLang="en-US" sz="6000" b="0" dirty="0">
                <a:solidFill>
                  <a:schemeClr val="bg1"/>
                </a:solidFill>
                <a:latin typeface="Microsoft YaHei" panose="020B0503020204020204" pitchFamily="34" charset="-122"/>
                <a:ea typeface="Microsoft YaHei" panose="020B0503020204020204" pitchFamily="34" charset="-122"/>
              </a:rPr>
              <a:t>和 </a:t>
            </a:r>
            <a:r>
              <a:rPr kumimoji="1" lang="en-US" altLang="zh-CN" sz="6000" b="0" dirty="0">
                <a:solidFill>
                  <a:schemeClr val="bg1"/>
                </a:solidFill>
                <a:latin typeface="Microsoft YaHei" panose="020B0503020204020204" pitchFamily="34" charset="-122"/>
                <a:ea typeface="Microsoft YaHei" panose="020B0503020204020204" pitchFamily="34" charset="-122"/>
              </a:rPr>
              <a:t>SSE</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399FFBCC-197C-C545-B3A2-F5F896A04DB4}"/>
              </a:ext>
            </a:extLst>
          </p:cNvPr>
          <p:cNvSpPr txBox="1"/>
          <p:nvPr/>
        </p:nvSpPr>
        <p:spPr>
          <a:xfrm>
            <a:off x="2673371" y="3830267"/>
            <a:ext cx="1034067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三、数据库技术应用</a:t>
            </a:r>
          </a:p>
        </p:txBody>
      </p:sp>
      <p:sp>
        <p:nvSpPr>
          <p:cNvPr id="22" name="文本框 21">
            <a:extLst>
              <a:ext uri="{FF2B5EF4-FFF2-40B4-BE49-F238E27FC236}">
                <a16:creationId xmlns:a16="http://schemas.microsoft.com/office/drawing/2014/main" id="{B630DD97-D3ED-EF4B-97E0-3FCFAE1C7E21}"/>
              </a:ext>
            </a:extLst>
          </p:cNvPr>
          <p:cNvSpPr txBox="1"/>
          <p:nvPr/>
        </p:nvSpPr>
        <p:spPr>
          <a:xfrm>
            <a:off x="2673371" y="10247965"/>
            <a:ext cx="9094559"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八、通用中间件应用</a:t>
            </a:r>
          </a:p>
        </p:txBody>
      </p:sp>
      <p:sp>
        <p:nvSpPr>
          <p:cNvPr id="23" name="文本框 22">
            <a:extLst>
              <a:ext uri="{FF2B5EF4-FFF2-40B4-BE49-F238E27FC236}">
                <a16:creationId xmlns:a16="http://schemas.microsoft.com/office/drawing/2014/main" id="{8AE76F4C-E063-5546-8D95-F999910A51A8}"/>
              </a:ext>
            </a:extLst>
          </p:cNvPr>
          <p:cNvSpPr txBox="1"/>
          <p:nvPr/>
        </p:nvSpPr>
        <p:spPr>
          <a:xfrm>
            <a:off x="2673372" y="2521947"/>
            <a:ext cx="1217569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二、应用服务器框架开发</a:t>
            </a:r>
          </a:p>
        </p:txBody>
      </p:sp>
      <p:sp>
        <p:nvSpPr>
          <p:cNvPr id="24" name="文本框 23">
            <a:extLst>
              <a:ext uri="{FF2B5EF4-FFF2-40B4-BE49-F238E27FC236}">
                <a16:creationId xmlns:a16="http://schemas.microsoft.com/office/drawing/2014/main" id="{58B9CE7B-1758-4046-907A-FAE8A1735551}"/>
              </a:ext>
            </a:extLst>
          </p:cNvPr>
          <p:cNvSpPr txBox="1"/>
          <p:nvPr/>
        </p:nvSpPr>
        <p:spPr>
          <a:xfrm>
            <a:off x="2673371" y="11506921"/>
            <a:ext cx="8180159"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九、</a:t>
            </a:r>
            <a:r>
              <a:rPr kumimoji="1" lang="en-US" altLang="zh-CN" sz="6000" b="0" dirty="0" err="1">
                <a:solidFill>
                  <a:schemeClr val="bg1"/>
                </a:solidFill>
                <a:latin typeface="Microsoft YaHei" panose="020B0503020204020204" pitchFamily="34" charset="-122"/>
                <a:ea typeface="Microsoft YaHei" panose="020B0503020204020204" pitchFamily="34" charset="-122"/>
              </a:rPr>
              <a:t>Faas</a:t>
            </a:r>
            <a:r>
              <a:rPr kumimoji="1" lang="zh-CN" altLang="en-US" sz="6000" b="0" dirty="0">
                <a:solidFill>
                  <a:schemeClr val="bg1"/>
                </a:solidFill>
                <a:latin typeface="Microsoft YaHei" panose="020B0503020204020204" pitchFamily="34" charset="-122"/>
                <a:ea typeface="Microsoft YaHei" panose="020B0503020204020204" pitchFamily="34" charset="-122"/>
              </a:rPr>
              <a:t>与</a:t>
            </a:r>
            <a:r>
              <a:rPr kumimoji="1" lang="en-US" altLang="zh-CN" sz="6000" b="0" dirty="0">
                <a:solidFill>
                  <a:schemeClr val="bg1"/>
                </a:solidFill>
                <a:latin typeface="Microsoft YaHei" panose="020B0503020204020204" pitchFamily="34" charset="-122"/>
                <a:ea typeface="Microsoft YaHei" panose="020B0503020204020204" pitchFamily="34" charset="-122"/>
              </a:rPr>
              <a:t>Serverless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6C5BC27-4394-4348-A578-0F9E2D4664AA}"/>
              </a:ext>
            </a:extLst>
          </p:cNvPr>
          <p:cNvSpPr txBox="1"/>
          <p:nvPr/>
        </p:nvSpPr>
        <p:spPr>
          <a:xfrm>
            <a:off x="2673371" y="1308710"/>
            <a:ext cx="8180159"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一、</a:t>
            </a:r>
            <a:r>
              <a:rPr kumimoji="1" lang="en-US" altLang="zh-CN" sz="6000" b="0" dirty="0" err="1">
                <a:solidFill>
                  <a:schemeClr val="bg1"/>
                </a:solidFill>
                <a:latin typeface="Microsoft YaHei" panose="020B0503020204020204" pitchFamily="34" charset="-122"/>
                <a:ea typeface="Microsoft YaHei" panose="020B0503020204020204" pitchFamily="34" charset="-122"/>
              </a:rPr>
              <a:t>node.js</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zh-CN" altLang="en-US" sz="6000" b="0" dirty="0">
                <a:solidFill>
                  <a:schemeClr val="bg1"/>
                </a:solidFill>
                <a:latin typeface="Microsoft YaHei" panose="020B0503020204020204" pitchFamily="34" charset="-122"/>
                <a:ea typeface="Microsoft YaHei" panose="020B0503020204020204" pitchFamily="34" charset="-122"/>
              </a:rPr>
              <a:t>基础</a:t>
            </a:r>
          </a:p>
        </p:txBody>
      </p:sp>
    </p:spTree>
    <p:extLst>
      <p:ext uri="{BB962C8B-B14F-4D97-AF65-F5344CB8AC3E}">
        <p14:creationId xmlns:p14="http://schemas.microsoft.com/office/powerpoint/2010/main" val="138196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拦截器</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144ECEEC-F66A-2A4D-8EBE-B53A967F6478}"/>
              </a:ext>
            </a:extLst>
          </p:cNvPr>
          <p:cNvSpPr/>
          <p:nvPr/>
        </p:nvSpPr>
        <p:spPr>
          <a:xfrm>
            <a:off x="2693734" y="8940484"/>
            <a:ext cx="3390672"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拦截器功能</a:t>
            </a:r>
          </a:p>
        </p:txBody>
      </p:sp>
      <p:sp>
        <p:nvSpPr>
          <p:cNvPr id="7" name="矩形 6">
            <a:extLst>
              <a:ext uri="{FF2B5EF4-FFF2-40B4-BE49-F238E27FC236}">
                <a16:creationId xmlns:a16="http://schemas.microsoft.com/office/drawing/2014/main" id="{AEF000B9-0FCD-7146-99B6-3A07FAED52AF}"/>
              </a:ext>
            </a:extLst>
          </p:cNvPr>
          <p:cNvSpPr/>
          <p:nvPr/>
        </p:nvSpPr>
        <p:spPr>
          <a:xfrm>
            <a:off x="2693734" y="10056222"/>
            <a:ext cx="12192000" cy="3170099"/>
          </a:xfrm>
          <a:prstGeom prst="rect">
            <a:avLst/>
          </a:prstGeom>
        </p:spPr>
        <p:txBody>
          <a:bodyPr>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在函数执行之前</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之后绑定额外的逻辑</a:t>
            </a:r>
          </a:p>
          <a:p>
            <a:pPr algn="l"/>
            <a:r>
              <a:rPr lang="zh-CN" altLang="en-US" sz="4000" b="0" dirty="0">
                <a:solidFill>
                  <a:schemeClr val="bg1"/>
                </a:solidFill>
                <a:latin typeface="Microsoft YaHei" panose="020B0503020204020204" pitchFamily="34" charset="-122"/>
                <a:ea typeface="Microsoft YaHei" panose="020B0503020204020204" pitchFamily="34" charset="-122"/>
              </a:rPr>
              <a:t>转换从函数返回的结果</a:t>
            </a:r>
          </a:p>
          <a:p>
            <a:pPr algn="l"/>
            <a:r>
              <a:rPr lang="zh-CN" altLang="en-US" sz="4000" b="0" dirty="0">
                <a:solidFill>
                  <a:schemeClr val="bg1"/>
                </a:solidFill>
                <a:latin typeface="Microsoft YaHei" panose="020B0503020204020204" pitchFamily="34" charset="-122"/>
                <a:ea typeface="Microsoft YaHei" panose="020B0503020204020204" pitchFamily="34" charset="-122"/>
              </a:rPr>
              <a:t>转换从函数抛出的异常</a:t>
            </a:r>
          </a:p>
          <a:p>
            <a:pPr algn="l"/>
            <a:r>
              <a:rPr lang="zh-CN" altLang="en-US" sz="4000" b="0" dirty="0">
                <a:solidFill>
                  <a:schemeClr val="bg1"/>
                </a:solidFill>
                <a:latin typeface="Microsoft YaHei" panose="020B0503020204020204" pitchFamily="34" charset="-122"/>
                <a:ea typeface="Microsoft YaHei" panose="020B0503020204020204" pitchFamily="34" charset="-122"/>
              </a:rPr>
              <a:t>扩展基本函数行为</a:t>
            </a:r>
          </a:p>
          <a:p>
            <a:pPr algn="l"/>
            <a:r>
              <a:rPr lang="zh-CN" altLang="en-US" sz="4000" b="0" dirty="0">
                <a:solidFill>
                  <a:schemeClr val="bg1"/>
                </a:solidFill>
                <a:latin typeface="Microsoft YaHei" panose="020B0503020204020204" pitchFamily="34" charset="-122"/>
                <a:ea typeface="Microsoft YaHei" panose="020B0503020204020204" pitchFamily="34" charset="-122"/>
              </a:rPr>
              <a:t>根据所选条件完全重写函数 </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例如</a:t>
            </a:r>
            <a:r>
              <a:rPr lang="en-US"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缓存目的</a:t>
            </a:r>
            <a:r>
              <a:rPr lang="en-US" altLang="zh-CN" sz="4000" b="0" dirty="0">
                <a:solidFill>
                  <a:schemeClr val="bg1"/>
                </a:solidFill>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5C264572-28DB-2241-9A0F-62A71AB33011}"/>
              </a:ext>
            </a:extLst>
          </p:cNvPr>
          <p:cNvPicPr>
            <a:picLocks noChangeAspect="1"/>
          </p:cNvPicPr>
          <p:nvPr/>
        </p:nvPicPr>
        <p:blipFill>
          <a:blip r:embed="rId5"/>
          <a:stretch>
            <a:fillRect/>
          </a:stretch>
        </p:blipFill>
        <p:spPr>
          <a:xfrm>
            <a:off x="2837545" y="2782487"/>
            <a:ext cx="9563100" cy="5715000"/>
          </a:xfrm>
          <a:prstGeom prst="rect">
            <a:avLst/>
          </a:prstGeom>
        </p:spPr>
      </p:pic>
      <p:pic>
        <p:nvPicPr>
          <p:cNvPr id="8" name="图片 7">
            <a:extLst>
              <a:ext uri="{FF2B5EF4-FFF2-40B4-BE49-F238E27FC236}">
                <a16:creationId xmlns:a16="http://schemas.microsoft.com/office/drawing/2014/main" id="{C896ADAF-BB65-FE4F-A967-13D8F5125765}"/>
              </a:ext>
            </a:extLst>
          </p:cNvPr>
          <p:cNvPicPr>
            <a:picLocks noChangeAspect="1"/>
          </p:cNvPicPr>
          <p:nvPr/>
        </p:nvPicPr>
        <p:blipFill>
          <a:blip r:embed="rId6"/>
          <a:stretch>
            <a:fillRect/>
          </a:stretch>
        </p:blipFill>
        <p:spPr>
          <a:xfrm>
            <a:off x="13223752" y="2784649"/>
            <a:ext cx="8208736" cy="5712837"/>
          </a:xfrm>
          <a:prstGeom prst="rect">
            <a:avLst/>
          </a:prstGeom>
        </p:spPr>
      </p:pic>
    </p:spTree>
    <p:extLst>
      <p:ext uri="{BB962C8B-B14F-4D97-AF65-F5344CB8AC3E}">
        <p14:creationId xmlns:p14="http://schemas.microsoft.com/office/powerpoint/2010/main" val="1516679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管道</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AEF000B9-0FCD-7146-99B6-3A07FAED52AF}"/>
              </a:ext>
            </a:extLst>
          </p:cNvPr>
          <p:cNvSpPr/>
          <p:nvPr/>
        </p:nvSpPr>
        <p:spPr>
          <a:xfrm>
            <a:off x="3070970" y="3832875"/>
            <a:ext cx="19276074" cy="2400657"/>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在调用控制器的路由处理程序之前， 会插入一个管道，管道先拦截方法的调用参数，进行转换或者验证处理，然后用转换好或是验证好的参数调用原方法</a:t>
            </a:r>
          </a:p>
        </p:txBody>
      </p:sp>
      <p:pic>
        <p:nvPicPr>
          <p:cNvPr id="5" name="图片 4">
            <a:extLst>
              <a:ext uri="{FF2B5EF4-FFF2-40B4-BE49-F238E27FC236}">
                <a16:creationId xmlns:a16="http://schemas.microsoft.com/office/drawing/2014/main" id="{09BA0964-04ED-A84B-B683-90D2C9B50624}"/>
              </a:ext>
            </a:extLst>
          </p:cNvPr>
          <p:cNvPicPr>
            <a:picLocks noChangeAspect="1"/>
          </p:cNvPicPr>
          <p:nvPr/>
        </p:nvPicPr>
        <p:blipFill>
          <a:blip r:embed="rId5"/>
          <a:stretch>
            <a:fillRect/>
          </a:stretch>
        </p:blipFill>
        <p:spPr>
          <a:xfrm>
            <a:off x="4838700" y="7482468"/>
            <a:ext cx="16486414" cy="5062757"/>
          </a:xfrm>
          <a:prstGeom prst="rect">
            <a:avLst/>
          </a:prstGeom>
        </p:spPr>
      </p:pic>
    </p:spTree>
    <p:extLst>
      <p:ext uri="{BB962C8B-B14F-4D97-AF65-F5344CB8AC3E}">
        <p14:creationId xmlns:p14="http://schemas.microsoft.com/office/powerpoint/2010/main" val="576318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6" name="圆角矩形 5">
            <a:extLst>
              <a:ext uri="{FF2B5EF4-FFF2-40B4-BE49-F238E27FC236}">
                <a16:creationId xmlns:a16="http://schemas.microsoft.com/office/drawing/2014/main" id="{CDC18EFE-7B3A-1748-84BF-C58637A46614}"/>
              </a:ext>
            </a:extLst>
          </p:cNvPr>
          <p:cNvSpPr/>
          <p:nvPr/>
        </p:nvSpPr>
        <p:spPr>
          <a:xfrm>
            <a:off x="7326663" y="7174388"/>
            <a:ext cx="8573738" cy="2370000"/>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8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8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D4561E-27F0-B74E-9CA8-75CC1C7EEB22}"/>
              </a:ext>
            </a:extLst>
          </p:cNvPr>
          <p:cNvSpPr txBox="1"/>
          <p:nvPr/>
        </p:nvSpPr>
        <p:spPr>
          <a:xfrm>
            <a:off x="8173672" y="4329567"/>
            <a:ext cx="6879720"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10000" b="0" dirty="0">
                <a:solidFill>
                  <a:schemeClr val="bg1"/>
                </a:solidFill>
                <a:latin typeface="Microsoft YaHei" panose="020B0503020204020204" pitchFamily="34" charset="-122"/>
                <a:ea typeface="Microsoft YaHei" panose="020B0503020204020204" pitchFamily="34" charset="-122"/>
              </a:rPr>
              <a:t>装饰器</a:t>
            </a:r>
          </a:p>
        </p:txBody>
      </p:sp>
      <p:sp>
        <p:nvSpPr>
          <p:cNvPr id="5" name="矩形 4">
            <a:extLst>
              <a:ext uri="{FF2B5EF4-FFF2-40B4-BE49-F238E27FC236}">
                <a16:creationId xmlns:a16="http://schemas.microsoft.com/office/drawing/2014/main" id="{8FE1C155-9139-6A45-9467-33FD43C106F0}"/>
              </a:ext>
            </a:extLst>
          </p:cNvPr>
          <p:cNvSpPr/>
          <p:nvPr/>
        </p:nvSpPr>
        <p:spPr>
          <a:xfrm>
            <a:off x="7583702" y="10232674"/>
            <a:ext cx="8316699" cy="553998"/>
          </a:xfrm>
          <a:prstGeom prst="rect">
            <a:avLst/>
          </a:prstGeom>
        </p:spPr>
        <p:txBody>
          <a:bodyPr wrap="none">
            <a:spAutoFit/>
          </a:bodyPr>
          <a:lstStyle/>
          <a:p>
            <a:r>
              <a:rPr lang="zh-CN" altLang="en-US" dirty="0">
                <a:solidFill>
                  <a:schemeClr val="bg1"/>
                </a:solidFill>
              </a:rPr>
              <a:t>https://es6.ruanyifeng.com/#docs/decorator</a:t>
            </a:r>
          </a:p>
        </p:txBody>
      </p:sp>
    </p:spTree>
    <p:extLst>
      <p:ext uri="{BB962C8B-B14F-4D97-AF65-F5344CB8AC3E}">
        <p14:creationId xmlns:p14="http://schemas.microsoft.com/office/powerpoint/2010/main" val="241296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0" name="文本框 9">
            <a:extLst>
              <a:ext uri="{FF2B5EF4-FFF2-40B4-BE49-F238E27FC236}">
                <a16:creationId xmlns:a16="http://schemas.microsoft.com/office/drawing/2014/main" id="{6C09D653-EC70-7B44-B6CD-B4EBC8DB55DB}"/>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装饰器 </a:t>
            </a:r>
            <a:r>
              <a:rPr kumimoji="1" lang="en" altLang="zh-CN" sz="6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1DFEB715-6096-8E47-BCBC-8738F399A34F}"/>
              </a:ext>
            </a:extLst>
          </p:cNvPr>
          <p:cNvSpPr/>
          <p:nvPr/>
        </p:nvSpPr>
        <p:spPr>
          <a:xfrm>
            <a:off x="1504315" y="2748133"/>
            <a:ext cx="20840112"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装饰器是一种函数，写成</a:t>
            </a:r>
            <a:r>
              <a:rPr lang="en-US" altLang="zh-CN" sz="5000" b="0" dirty="0">
                <a:solidFill>
                  <a:schemeClr val="bg1"/>
                </a:solidFill>
                <a:latin typeface="Microsoft YaHei" panose="020B0503020204020204" pitchFamily="34" charset="-122"/>
                <a:ea typeface="Microsoft YaHei" panose="020B0503020204020204" pitchFamily="34" charset="-122"/>
              </a:rPr>
              <a:t>@ + </a:t>
            </a:r>
            <a:r>
              <a:rPr lang="zh-CN" altLang="en-US" sz="5000" b="0" dirty="0">
                <a:solidFill>
                  <a:schemeClr val="bg1"/>
                </a:solidFill>
                <a:latin typeface="Microsoft YaHei" panose="020B0503020204020204" pitchFamily="34" charset="-122"/>
                <a:ea typeface="Microsoft YaHei" panose="020B0503020204020204" pitchFamily="34" charset="-122"/>
              </a:rPr>
              <a:t>函数名。它可以放在类和类方法的定义前面</a:t>
            </a:r>
          </a:p>
        </p:txBody>
      </p:sp>
      <p:pic>
        <p:nvPicPr>
          <p:cNvPr id="7" name="图片 6">
            <a:extLst>
              <a:ext uri="{FF2B5EF4-FFF2-40B4-BE49-F238E27FC236}">
                <a16:creationId xmlns:a16="http://schemas.microsoft.com/office/drawing/2014/main" id="{3886957D-0316-3B44-A1AD-8E8005CD38DA}"/>
              </a:ext>
            </a:extLst>
          </p:cNvPr>
          <p:cNvPicPr>
            <a:picLocks noChangeAspect="1"/>
          </p:cNvPicPr>
          <p:nvPr/>
        </p:nvPicPr>
        <p:blipFill>
          <a:blip r:embed="rId5"/>
          <a:stretch>
            <a:fillRect/>
          </a:stretch>
        </p:blipFill>
        <p:spPr>
          <a:xfrm>
            <a:off x="1504315" y="5333455"/>
            <a:ext cx="9693668" cy="6127130"/>
          </a:xfrm>
          <a:prstGeom prst="rect">
            <a:avLst/>
          </a:prstGeom>
        </p:spPr>
      </p:pic>
      <p:sp>
        <p:nvSpPr>
          <p:cNvPr id="13" name="矩形 12">
            <a:extLst>
              <a:ext uri="{FF2B5EF4-FFF2-40B4-BE49-F238E27FC236}">
                <a16:creationId xmlns:a16="http://schemas.microsoft.com/office/drawing/2014/main" id="{23FED527-389C-AD43-B2C4-F59C1E83B75B}"/>
              </a:ext>
            </a:extLst>
          </p:cNvPr>
          <p:cNvSpPr/>
          <p:nvPr/>
        </p:nvSpPr>
        <p:spPr>
          <a:xfrm>
            <a:off x="1504315" y="4040794"/>
            <a:ext cx="5695118"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类装饰器</a:t>
            </a:r>
          </a:p>
        </p:txBody>
      </p:sp>
      <p:pic>
        <p:nvPicPr>
          <p:cNvPr id="8" name="图片 7">
            <a:extLst>
              <a:ext uri="{FF2B5EF4-FFF2-40B4-BE49-F238E27FC236}">
                <a16:creationId xmlns:a16="http://schemas.microsoft.com/office/drawing/2014/main" id="{9E45AC8A-E928-7F44-87AC-C5F0EDAAAA19}"/>
              </a:ext>
            </a:extLst>
          </p:cNvPr>
          <p:cNvPicPr>
            <a:picLocks noChangeAspect="1"/>
          </p:cNvPicPr>
          <p:nvPr/>
        </p:nvPicPr>
        <p:blipFill>
          <a:blip r:embed="rId6"/>
          <a:stretch>
            <a:fillRect/>
          </a:stretch>
        </p:blipFill>
        <p:spPr>
          <a:xfrm>
            <a:off x="12192000" y="4397919"/>
            <a:ext cx="9285249" cy="7832120"/>
          </a:xfrm>
          <a:prstGeom prst="rect">
            <a:avLst/>
          </a:prstGeom>
        </p:spPr>
      </p:pic>
    </p:spTree>
    <p:extLst>
      <p:ext uri="{BB962C8B-B14F-4D97-AF65-F5344CB8AC3E}">
        <p14:creationId xmlns:p14="http://schemas.microsoft.com/office/powerpoint/2010/main" val="1428242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0" name="文本框 9">
            <a:extLst>
              <a:ext uri="{FF2B5EF4-FFF2-40B4-BE49-F238E27FC236}">
                <a16:creationId xmlns:a16="http://schemas.microsoft.com/office/drawing/2014/main" id="{6C09D653-EC70-7B44-B6CD-B4EBC8DB55DB}"/>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装饰器 </a:t>
            </a:r>
            <a:r>
              <a:rPr kumimoji="1" lang="en" altLang="zh-CN" sz="6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3FED527-389C-AD43-B2C4-F59C1E83B75B}"/>
              </a:ext>
            </a:extLst>
          </p:cNvPr>
          <p:cNvSpPr/>
          <p:nvPr/>
        </p:nvSpPr>
        <p:spPr>
          <a:xfrm>
            <a:off x="1299676" y="2875553"/>
            <a:ext cx="6222778"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类属性</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zh-CN" altLang="en-US" sz="5000" b="0" dirty="0">
                <a:solidFill>
                  <a:schemeClr val="bg1"/>
                </a:solidFill>
                <a:latin typeface="Microsoft YaHei" panose="020B0503020204020204" pitchFamily="34" charset="-122"/>
                <a:ea typeface="Microsoft YaHei" panose="020B0503020204020204" pitchFamily="34" charset="-122"/>
              </a:rPr>
              <a:t>方法装饰器</a:t>
            </a:r>
          </a:p>
        </p:txBody>
      </p:sp>
      <p:pic>
        <p:nvPicPr>
          <p:cNvPr id="5" name="图片 4">
            <a:extLst>
              <a:ext uri="{FF2B5EF4-FFF2-40B4-BE49-F238E27FC236}">
                <a16:creationId xmlns:a16="http://schemas.microsoft.com/office/drawing/2014/main" id="{BD20DE85-6BC7-4C4C-B512-DA3EEBCBC760}"/>
              </a:ext>
            </a:extLst>
          </p:cNvPr>
          <p:cNvPicPr>
            <a:picLocks noChangeAspect="1"/>
          </p:cNvPicPr>
          <p:nvPr/>
        </p:nvPicPr>
        <p:blipFill>
          <a:blip r:embed="rId5"/>
          <a:stretch>
            <a:fillRect/>
          </a:stretch>
        </p:blipFill>
        <p:spPr>
          <a:xfrm>
            <a:off x="1209170" y="4558991"/>
            <a:ext cx="10173132" cy="1574179"/>
          </a:xfrm>
          <a:prstGeom prst="rect">
            <a:avLst/>
          </a:prstGeom>
        </p:spPr>
      </p:pic>
      <p:pic>
        <p:nvPicPr>
          <p:cNvPr id="6" name="图片 5">
            <a:extLst>
              <a:ext uri="{FF2B5EF4-FFF2-40B4-BE49-F238E27FC236}">
                <a16:creationId xmlns:a16="http://schemas.microsoft.com/office/drawing/2014/main" id="{6610312B-583D-8147-ABC5-F397C86D16FF}"/>
              </a:ext>
            </a:extLst>
          </p:cNvPr>
          <p:cNvPicPr>
            <a:picLocks noChangeAspect="1"/>
          </p:cNvPicPr>
          <p:nvPr/>
        </p:nvPicPr>
        <p:blipFill>
          <a:blip r:embed="rId6"/>
          <a:stretch>
            <a:fillRect/>
          </a:stretch>
        </p:blipFill>
        <p:spPr>
          <a:xfrm>
            <a:off x="1209169" y="6133169"/>
            <a:ext cx="10173133" cy="5865543"/>
          </a:xfrm>
          <a:prstGeom prst="rect">
            <a:avLst/>
          </a:prstGeom>
        </p:spPr>
      </p:pic>
      <p:pic>
        <p:nvPicPr>
          <p:cNvPr id="9" name="图片 8">
            <a:extLst>
              <a:ext uri="{FF2B5EF4-FFF2-40B4-BE49-F238E27FC236}">
                <a16:creationId xmlns:a16="http://schemas.microsoft.com/office/drawing/2014/main" id="{32DF51C4-027B-6249-9B7C-25A81CC6A3D8}"/>
              </a:ext>
            </a:extLst>
          </p:cNvPr>
          <p:cNvPicPr>
            <a:picLocks noChangeAspect="1"/>
          </p:cNvPicPr>
          <p:nvPr/>
        </p:nvPicPr>
        <p:blipFill>
          <a:blip r:embed="rId7"/>
          <a:stretch>
            <a:fillRect/>
          </a:stretch>
        </p:blipFill>
        <p:spPr>
          <a:xfrm>
            <a:off x="12192000" y="4539220"/>
            <a:ext cx="9699580" cy="7459492"/>
          </a:xfrm>
          <a:prstGeom prst="rect">
            <a:avLst/>
          </a:prstGeom>
        </p:spPr>
      </p:pic>
    </p:spTree>
    <p:extLst>
      <p:ext uri="{BB962C8B-B14F-4D97-AF65-F5344CB8AC3E}">
        <p14:creationId xmlns:p14="http://schemas.microsoft.com/office/powerpoint/2010/main" val="1721288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0" name="文本框 9">
            <a:extLst>
              <a:ext uri="{FF2B5EF4-FFF2-40B4-BE49-F238E27FC236}">
                <a16:creationId xmlns:a16="http://schemas.microsoft.com/office/drawing/2014/main" id="{6C09D653-EC70-7B44-B6CD-B4EBC8DB55DB}"/>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装饰器 </a:t>
            </a:r>
            <a:r>
              <a:rPr kumimoji="1" lang="en" altLang="zh-CN" sz="6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3FED527-389C-AD43-B2C4-F59C1E83B75B}"/>
              </a:ext>
            </a:extLst>
          </p:cNvPr>
          <p:cNvSpPr/>
          <p:nvPr/>
        </p:nvSpPr>
        <p:spPr>
          <a:xfrm>
            <a:off x="1299676" y="2950195"/>
            <a:ext cx="6222778"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装饰器不能用于函数</a:t>
            </a:r>
          </a:p>
        </p:txBody>
      </p:sp>
      <p:pic>
        <p:nvPicPr>
          <p:cNvPr id="7" name="图片 6">
            <a:extLst>
              <a:ext uri="{FF2B5EF4-FFF2-40B4-BE49-F238E27FC236}">
                <a16:creationId xmlns:a16="http://schemas.microsoft.com/office/drawing/2014/main" id="{CE181D64-0FDF-CF4C-999D-D85CC7E4084C}"/>
              </a:ext>
            </a:extLst>
          </p:cNvPr>
          <p:cNvPicPr>
            <a:picLocks noChangeAspect="1"/>
          </p:cNvPicPr>
          <p:nvPr/>
        </p:nvPicPr>
        <p:blipFill>
          <a:blip r:embed="rId5"/>
          <a:stretch>
            <a:fillRect/>
          </a:stretch>
        </p:blipFill>
        <p:spPr>
          <a:xfrm>
            <a:off x="1299676" y="4558991"/>
            <a:ext cx="7130301" cy="6353734"/>
          </a:xfrm>
          <a:prstGeom prst="rect">
            <a:avLst/>
          </a:prstGeom>
        </p:spPr>
      </p:pic>
      <p:pic>
        <p:nvPicPr>
          <p:cNvPr id="8" name="图片 7">
            <a:extLst>
              <a:ext uri="{FF2B5EF4-FFF2-40B4-BE49-F238E27FC236}">
                <a16:creationId xmlns:a16="http://schemas.microsoft.com/office/drawing/2014/main" id="{656D73F8-6641-534C-9EE1-D1D28632094D}"/>
              </a:ext>
            </a:extLst>
          </p:cNvPr>
          <p:cNvPicPr>
            <a:picLocks noChangeAspect="1"/>
          </p:cNvPicPr>
          <p:nvPr/>
        </p:nvPicPr>
        <p:blipFill>
          <a:blip r:embed="rId6"/>
          <a:stretch>
            <a:fillRect/>
          </a:stretch>
        </p:blipFill>
        <p:spPr>
          <a:xfrm>
            <a:off x="10170415" y="4558991"/>
            <a:ext cx="4995245" cy="6329202"/>
          </a:xfrm>
          <a:prstGeom prst="rect">
            <a:avLst/>
          </a:prstGeom>
        </p:spPr>
      </p:pic>
      <p:sp>
        <p:nvSpPr>
          <p:cNvPr id="17" name="矩形 16">
            <a:extLst>
              <a:ext uri="{FF2B5EF4-FFF2-40B4-BE49-F238E27FC236}">
                <a16:creationId xmlns:a16="http://schemas.microsoft.com/office/drawing/2014/main" id="{7316CF8C-92FA-CC4F-9BCE-08F414FF9D50}"/>
              </a:ext>
            </a:extLst>
          </p:cNvPr>
          <p:cNvSpPr/>
          <p:nvPr/>
        </p:nvSpPr>
        <p:spPr>
          <a:xfrm>
            <a:off x="10170415" y="11313609"/>
            <a:ext cx="5695118" cy="707886"/>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函数作用域提升</a:t>
            </a:r>
          </a:p>
        </p:txBody>
      </p:sp>
    </p:spTree>
    <p:extLst>
      <p:ext uri="{BB962C8B-B14F-4D97-AF65-F5344CB8AC3E}">
        <p14:creationId xmlns:p14="http://schemas.microsoft.com/office/powerpoint/2010/main" val="405392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2" name="文本框 11">
            <a:extLst>
              <a:ext uri="{FF2B5EF4-FFF2-40B4-BE49-F238E27FC236}">
                <a16:creationId xmlns:a16="http://schemas.microsoft.com/office/drawing/2014/main" id="{31D4561E-27F0-B74E-9CA8-75CC1C7EEB22}"/>
              </a:ext>
            </a:extLst>
          </p:cNvPr>
          <p:cNvSpPr txBox="1"/>
          <p:nvPr/>
        </p:nvSpPr>
        <p:spPr>
          <a:xfrm>
            <a:off x="8473583" y="7865638"/>
            <a:ext cx="6879720"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10000" b="0" dirty="0">
                <a:solidFill>
                  <a:schemeClr val="bg1"/>
                </a:solidFill>
                <a:latin typeface="Microsoft YaHei" panose="020B0503020204020204" pitchFamily="34" charset="-122"/>
                <a:ea typeface="Microsoft YaHei" panose="020B0503020204020204" pitchFamily="34" charset="-122"/>
              </a:rPr>
              <a:t>装饰器</a:t>
            </a:r>
          </a:p>
        </p:txBody>
      </p:sp>
      <p:grpSp>
        <p:nvGrpSpPr>
          <p:cNvPr id="9" name="组合 8">
            <a:extLst>
              <a:ext uri="{FF2B5EF4-FFF2-40B4-BE49-F238E27FC236}">
                <a16:creationId xmlns:a16="http://schemas.microsoft.com/office/drawing/2014/main" id="{19CB722E-77F2-074D-AC81-81FB854548C0}"/>
              </a:ext>
            </a:extLst>
          </p:cNvPr>
          <p:cNvGrpSpPr/>
          <p:nvPr/>
        </p:nvGrpSpPr>
        <p:grpSpPr>
          <a:xfrm>
            <a:off x="7901468" y="4103831"/>
            <a:ext cx="7202453" cy="2754169"/>
            <a:chOff x="5394911" y="6811938"/>
            <a:chExt cx="7571260" cy="2946319"/>
          </a:xfrm>
        </p:grpSpPr>
        <p:grpSp>
          <p:nvGrpSpPr>
            <p:cNvPr id="10" name="组合 9">
              <a:extLst>
                <a:ext uri="{FF2B5EF4-FFF2-40B4-BE49-F238E27FC236}">
                  <a16:creationId xmlns:a16="http://schemas.microsoft.com/office/drawing/2014/main" id="{FA91FE1D-785C-D64E-803F-F3125EB869CD}"/>
                </a:ext>
              </a:extLst>
            </p:cNvPr>
            <p:cNvGrpSpPr/>
            <p:nvPr/>
          </p:nvGrpSpPr>
          <p:grpSpPr>
            <a:xfrm>
              <a:off x="6619333" y="7411386"/>
              <a:ext cx="5557333" cy="1905000"/>
              <a:chOff x="5941940" y="7299941"/>
              <a:chExt cx="5557333" cy="1905000"/>
            </a:xfrm>
          </p:grpSpPr>
          <p:pic>
            <p:nvPicPr>
              <p:cNvPr id="13" name="图形 12">
                <a:extLst>
                  <a:ext uri="{FF2B5EF4-FFF2-40B4-BE49-F238E27FC236}">
                    <a16:creationId xmlns:a16="http://schemas.microsoft.com/office/drawing/2014/main" id="{D4D1F636-6ABA-B342-A498-89E0896FA85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1940" y="7299941"/>
                <a:ext cx="1905000" cy="1905000"/>
              </a:xfrm>
              <a:prstGeom prst="rect">
                <a:avLst/>
              </a:prstGeom>
            </p:spPr>
          </p:pic>
          <p:sp>
            <p:nvSpPr>
              <p:cNvPr id="15" name="圆角矩形 14">
                <a:extLst>
                  <a:ext uri="{FF2B5EF4-FFF2-40B4-BE49-F238E27FC236}">
                    <a16:creationId xmlns:a16="http://schemas.microsoft.com/office/drawing/2014/main" id="{1E8F7F00-3EE9-194E-97DE-E48B85F47DAD}"/>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1" name="梯形 10">
              <a:extLst>
                <a:ext uri="{FF2B5EF4-FFF2-40B4-BE49-F238E27FC236}">
                  <a16:creationId xmlns:a16="http://schemas.microsoft.com/office/drawing/2014/main" id="{D3A2F167-8F1E-9746-B136-8802EA8D8390}"/>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4152835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6" name="圆角矩形 5">
            <a:extLst>
              <a:ext uri="{FF2B5EF4-FFF2-40B4-BE49-F238E27FC236}">
                <a16:creationId xmlns:a16="http://schemas.microsoft.com/office/drawing/2014/main" id="{CDC18EFE-7B3A-1748-84BF-C58637A46614}"/>
              </a:ext>
            </a:extLst>
          </p:cNvPr>
          <p:cNvSpPr/>
          <p:nvPr/>
        </p:nvSpPr>
        <p:spPr>
          <a:xfrm>
            <a:off x="7504463" y="7506897"/>
            <a:ext cx="8573738" cy="2370000"/>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8000" b="0" dirty="0">
                <a:solidFill>
                  <a:schemeClr val="bg1"/>
                </a:solidFill>
                <a:latin typeface="Microsoft YaHei" panose="020B0503020204020204" pitchFamily="34" charset="-122"/>
                <a:ea typeface="Microsoft YaHei" panose="020B0503020204020204" pitchFamily="34" charset="-122"/>
              </a:rPr>
              <a:t>IOC</a:t>
            </a:r>
            <a:endParaRPr kumimoji="1" lang="zh-CN" altLang="en-US" sz="8000" b="0" dirty="0">
              <a:solidFill>
                <a:schemeClr val="bg1"/>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D4561E-27F0-B74E-9CA8-75CC1C7EEB22}"/>
              </a:ext>
            </a:extLst>
          </p:cNvPr>
          <p:cNvSpPr txBox="1"/>
          <p:nvPr/>
        </p:nvSpPr>
        <p:spPr>
          <a:xfrm>
            <a:off x="5720068" y="4051657"/>
            <a:ext cx="1294386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10000" b="0" dirty="0">
                <a:solidFill>
                  <a:schemeClr val="bg1"/>
                </a:solidFill>
                <a:latin typeface="Microsoft YaHei" panose="020B0503020204020204" pitchFamily="34" charset="-122"/>
                <a:ea typeface="Microsoft YaHei" panose="020B0503020204020204" pitchFamily="34" charset="-122"/>
              </a:rPr>
              <a:t>依赖注入 </a:t>
            </a:r>
            <a:r>
              <a:rPr kumimoji="1" lang="en-US" altLang="zh-CN" sz="10000" b="0" dirty="0">
                <a:solidFill>
                  <a:schemeClr val="bg1"/>
                </a:solidFill>
                <a:latin typeface="Microsoft YaHei" panose="020B0503020204020204" pitchFamily="34" charset="-122"/>
                <a:ea typeface="Microsoft YaHei" panose="020B0503020204020204" pitchFamily="34" charset="-122"/>
              </a:rPr>
              <a:t>/</a:t>
            </a:r>
            <a:r>
              <a:rPr kumimoji="1" lang="zh-CN" altLang="en-US" sz="10000" b="0" dirty="0">
                <a:solidFill>
                  <a:schemeClr val="bg1"/>
                </a:solidFill>
                <a:latin typeface="Microsoft YaHei" panose="020B0503020204020204" pitchFamily="34" charset="-122"/>
                <a:ea typeface="Microsoft YaHei" panose="020B0503020204020204" pitchFamily="34" charset="-122"/>
              </a:rPr>
              <a:t> 控制反转</a:t>
            </a:r>
          </a:p>
        </p:txBody>
      </p:sp>
    </p:spTree>
    <p:extLst>
      <p:ext uri="{BB962C8B-B14F-4D97-AF65-F5344CB8AC3E}">
        <p14:creationId xmlns:p14="http://schemas.microsoft.com/office/powerpoint/2010/main" val="727677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3A9C08D3-DF66-AB48-B37D-A6B566EC90ED}"/>
              </a:ext>
            </a:extLst>
          </p:cNvPr>
          <p:cNvSpPr/>
          <p:nvPr/>
        </p:nvSpPr>
        <p:spPr>
          <a:xfrm>
            <a:off x="3147237" y="4628552"/>
            <a:ext cx="17177696" cy="3785652"/>
          </a:xfrm>
          <a:prstGeom prst="rect">
            <a:avLst/>
          </a:prstGeom>
        </p:spPr>
        <p:txBody>
          <a:bodyPr wrap="square">
            <a:spAutoFit/>
          </a:bodyPr>
          <a:lstStyle/>
          <a:p>
            <a:pPr algn="l"/>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模式，系统中通过引入实现了</a:t>
            </a:r>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模式的</a:t>
            </a:r>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容器，即可由</a:t>
            </a:r>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容器来管理对象的生命周期、依赖关系等，从而使得应用程序的配置和依赖性规范与实际的应用程序代码分离。</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其中一个特点就是通过文本的配置文件进行应用程序组件间相互关系的配置，而不用重新修改并编译具体的代码</a:t>
            </a:r>
          </a:p>
        </p:txBody>
      </p:sp>
      <p:sp>
        <p:nvSpPr>
          <p:cNvPr id="11" name="文本框 10">
            <a:extLst>
              <a:ext uri="{FF2B5EF4-FFF2-40B4-BE49-F238E27FC236}">
                <a16:creationId xmlns:a16="http://schemas.microsoft.com/office/drawing/2014/main" id="{9DD15D90-F470-9442-A361-C56236D9C52C}"/>
              </a:ext>
            </a:extLst>
          </p:cNvPr>
          <p:cNvSpPr txBox="1"/>
          <p:nvPr/>
        </p:nvSpPr>
        <p:spPr>
          <a:xfrm>
            <a:off x="4525150" y="598932"/>
            <a:ext cx="8075728" cy="1256768"/>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依赖注入 </a:t>
            </a:r>
            <a:r>
              <a:rPr kumimoji="1" lang="en-US" altLang="zh-CN" sz="6000" b="0" dirty="0">
                <a:solidFill>
                  <a:schemeClr val="bg1"/>
                </a:solidFill>
                <a:latin typeface="Microsoft YaHei" panose="020B0503020204020204" pitchFamily="34" charset="-122"/>
                <a:ea typeface="Microsoft YaHei" panose="020B0503020204020204" pitchFamily="34" charset="-122"/>
              </a:rPr>
              <a:t>/</a:t>
            </a:r>
            <a:r>
              <a:rPr kumimoji="1" lang="zh-CN" altLang="en-US" sz="6000" b="0" dirty="0">
                <a:solidFill>
                  <a:schemeClr val="bg1"/>
                </a:solidFill>
                <a:latin typeface="Microsoft YaHei" panose="020B0503020204020204" pitchFamily="34" charset="-122"/>
                <a:ea typeface="Microsoft YaHei" panose="020B0503020204020204" pitchFamily="34" charset="-122"/>
              </a:rPr>
              <a:t> 控制反转</a:t>
            </a:r>
          </a:p>
        </p:txBody>
      </p:sp>
    </p:spTree>
    <p:extLst>
      <p:ext uri="{BB962C8B-B14F-4D97-AF65-F5344CB8AC3E}">
        <p14:creationId xmlns:p14="http://schemas.microsoft.com/office/powerpoint/2010/main" val="322873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6"/>
            <a:ext cx="3238808" cy="1577342"/>
          </a:xfrm>
          <a:prstGeom prst="rect">
            <a:avLst/>
          </a:prstGeom>
        </p:spPr>
      </p:pic>
      <p:sp>
        <p:nvSpPr>
          <p:cNvPr id="29" name="圆角矩形 28">
            <a:extLst>
              <a:ext uri="{FF2B5EF4-FFF2-40B4-BE49-F238E27FC236}">
                <a16:creationId xmlns:a16="http://schemas.microsoft.com/office/drawing/2014/main" id="{A7835B1C-CF37-F149-A770-37307A75A093}"/>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Spring</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DI</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9E7B151-0418-654D-ACBA-C68EC24A3186}"/>
              </a:ext>
            </a:extLst>
          </p:cNvPr>
          <p:cNvPicPr>
            <a:picLocks noChangeAspect="1"/>
          </p:cNvPicPr>
          <p:nvPr/>
        </p:nvPicPr>
        <p:blipFill>
          <a:blip r:embed="rId5"/>
          <a:stretch>
            <a:fillRect/>
          </a:stretch>
        </p:blipFill>
        <p:spPr>
          <a:xfrm>
            <a:off x="582693" y="2366079"/>
            <a:ext cx="9706751" cy="5513803"/>
          </a:xfrm>
          <a:prstGeom prst="rect">
            <a:avLst/>
          </a:prstGeom>
        </p:spPr>
      </p:pic>
      <p:pic>
        <p:nvPicPr>
          <p:cNvPr id="6" name="图片 5">
            <a:extLst>
              <a:ext uri="{FF2B5EF4-FFF2-40B4-BE49-F238E27FC236}">
                <a16:creationId xmlns:a16="http://schemas.microsoft.com/office/drawing/2014/main" id="{73B81960-7B54-7E46-93F4-317CB1031EC8}"/>
              </a:ext>
            </a:extLst>
          </p:cNvPr>
          <p:cNvPicPr>
            <a:picLocks noChangeAspect="1"/>
          </p:cNvPicPr>
          <p:nvPr/>
        </p:nvPicPr>
        <p:blipFill>
          <a:blip r:embed="rId6"/>
          <a:stretch>
            <a:fillRect/>
          </a:stretch>
        </p:blipFill>
        <p:spPr>
          <a:xfrm>
            <a:off x="582693" y="8105983"/>
            <a:ext cx="14748506" cy="5094938"/>
          </a:xfrm>
          <a:prstGeom prst="rect">
            <a:avLst/>
          </a:prstGeom>
        </p:spPr>
      </p:pic>
      <p:sp>
        <p:nvSpPr>
          <p:cNvPr id="30" name="文本框 29">
            <a:extLst>
              <a:ext uri="{FF2B5EF4-FFF2-40B4-BE49-F238E27FC236}">
                <a16:creationId xmlns:a16="http://schemas.microsoft.com/office/drawing/2014/main" id="{DF6BD97B-78A3-B844-992C-11DFF4C6FF17}"/>
              </a:ext>
            </a:extLst>
          </p:cNvPr>
          <p:cNvSpPr txBox="1"/>
          <p:nvPr/>
        </p:nvSpPr>
        <p:spPr>
          <a:xfrm>
            <a:off x="10526938" y="2743850"/>
            <a:ext cx="102756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singleton</a:t>
            </a:r>
            <a:r>
              <a:rPr kumimoji="1" lang="zh-CN" altLang="en-US" sz="4000" b="0" dirty="0">
                <a:solidFill>
                  <a:schemeClr val="bg1"/>
                </a:solidFill>
                <a:latin typeface="Microsoft YaHei" panose="020B0503020204020204" pitchFamily="34" charset="-122"/>
                <a:ea typeface="Microsoft YaHei" panose="020B0503020204020204" pitchFamily="34" charset="-122"/>
              </a:rPr>
              <a:t>：一个</a:t>
            </a:r>
            <a:r>
              <a:rPr kumimoji="1" lang="en-US" altLang="zh-CN" sz="4000" b="0" dirty="0">
                <a:solidFill>
                  <a:schemeClr val="bg1"/>
                </a:solidFill>
                <a:latin typeface="Microsoft YaHei" panose="020B0503020204020204" pitchFamily="34" charset="-122"/>
                <a:ea typeface="Microsoft YaHei" panose="020B0503020204020204" pitchFamily="34" charset="-122"/>
              </a:rPr>
              <a:t>Spring</a:t>
            </a:r>
            <a:r>
              <a:rPr kumimoji="1" lang="zh-CN" altLang="en-US" sz="4000" b="0" dirty="0">
                <a:solidFill>
                  <a:schemeClr val="bg1"/>
                </a:solidFill>
                <a:latin typeface="Microsoft YaHei" panose="020B0503020204020204" pitchFamily="34" charset="-122"/>
                <a:ea typeface="Microsoft YaHei" panose="020B0503020204020204" pitchFamily="34" charset="-122"/>
              </a:rPr>
              <a:t>容器中只有一个实例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CB1B075F-19FD-9F49-B9FE-6C3603766975}"/>
              </a:ext>
            </a:extLst>
          </p:cNvPr>
          <p:cNvSpPr txBox="1"/>
          <p:nvPr/>
        </p:nvSpPr>
        <p:spPr>
          <a:xfrm>
            <a:off x="10526938" y="3708619"/>
            <a:ext cx="136538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prototype</a:t>
            </a:r>
            <a:r>
              <a:rPr kumimoji="1" lang="zh-CN" altLang="en-US" sz="4000" b="0" dirty="0">
                <a:solidFill>
                  <a:schemeClr val="bg1"/>
                </a:solidFill>
                <a:latin typeface="Microsoft YaHei" panose="020B0503020204020204" pitchFamily="34" charset="-122"/>
                <a:ea typeface="Microsoft YaHei" panose="020B0503020204020204" pitchFamily="34" charset="-122"/>
              </a:rPr>
              <a:t>：每次通过 </a:t>
            </a:r>
            <a:r>
              <a:rPr kumimoji="1" lang="en" altLang="zh-CN" sz="4000" b="0" dirty="0">
                <a:solidFill>
                  <a:schemeClr val="bg1"/>
                </a:solidFill>
                <a:latin typeface="Microsoft YaHei" panose="020B0503020204020204" pitchFamily="34" charset="-122"/>
                <a:ea typeface="Microsoft YaHei" panose="020B0503020204020204" pitchFamily="34" charset="-122"/>
              </a:rPr>
              <a:t>Spring </a:t>
            </a:r>
            <a:r>
              <a:rPr kumimoji="1" lang="zh-CN" altLang="en-US" sz="4000" b="0" dirty="0">
                <a:solidFill>
                  <a:schemeClr val="bg1"/>
                </a:solidFill>
                <a:latin typeface="Microsoft YaHei" panose="020B0503020204020204" pitchFamily="34" charset="-122"/>
                <a:ea typeface="Microsoft YaHei" panose="020B0503020204020204" pitchFamily="34" charset="-122"/>
              </a:rPr>
              <a:t>容器获取，都会创建新的实例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AE85D3-6BAC-3D47-9AE7-713537842A99}"/>
              </a:ext>
            </a:extLst>
          </p:cNvPr>
          <p:cNvSpPr txBox="1"/>
          <p:nvPr/>
        </p:nvSpPr>
        <p:spPr>
          <a:xfrm>
            <a:off x="10552338" y="4690055"/>
            <a:ext cx="138316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request</a:t>
            </a:r>
            <a:r>
              <a:rPr kumimoji="1" lang="zh-CN" altLang="en-US" sz="4000" b="0" dirty="0">
                <a:solidFill>
                  <a:schemeClr val="bg1"/>
                </a:solidFill>
                <a:latin typeface="Microsoft YaHei" panose="020B0503020204020204" pitchFamily="34" charset="-122"/>
                <a:ea typeface="Microsoft YaHei" panose="020B0503020204020204" pitchFamily="34" charset="-122"/>
              </a:rPr>
              <a:t>：每次 </a:t>
            </a:r>
            <a:r>
              <a:rPr kumimoji="1" lang="en" altLang="zh-CN" sz="4000" b="0" dirty="0">
                <a:solidFill>
                  <a:schemeClr val="bg1"/>
                </a:solidFill>
                <a:latin typeface="Microsoft YaHei" panose="020B0503020204020204" pitchFamily="34" charset="-122"/>
                <a:ea typeface="Microsoft YaHei" panose="020B0503020204020204" pitchFamily="34" charset="-122"/>
              </a:rPr>
              <a:t>HTTP </a:t>
            </a:r>
            <a:r>
              <a:rPr kumimoji="1" lang="zh-CN" altLang="en-US" sz="4000" b="0" dirty="0">
                <a:solidFill>
                  <a:schemeClr val="bg1"/>
                </a:solidFill>
                <a:latin typeface="Microsoft YaHei" panose="020B0503020204020204" pitchFamily="34" charset="-122"/>
                <a:ea typeface="Microsoft YaHei" panose="020B0503020204020204" pitchFamily="34" charset="-122"/>
              </a:rPr>
              <a:t>请求，容器都会创建一个实例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442BACB6-68D2-3443-B0FF-93F2AB286C65}"/>
              </a:ext>
            </a:extLst>
          </p:cNvPr>
          <p:cNvSpPr txBox="1"/>
          <p:nvPr/>
        </p:nvSpPr>
        <p:spPr>
          <a:xfrm>
            <a:off x="10526938" y="5696891"/>
            <a:ext cx="1295916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session</a:t>
            </a:r>
            <a:r>
              <a:rPr kumimoji="1" lang="zh-CN" altLang="en-US" sz="4000" b="0" dirty="0">
                <a:solidFill>
                  <a:schemeClr val="bg1"/>
                </a:solidFill>
                <a:latin typeface="Microsoft YaHei" panose="020B0503020204020204" pitchFamily="34" charset="-122"/>
                <a:ea typeface="Microsoft YaHei" panose="020B0503020204020204" pitchFamily="34" charset="-122"/>
              </a:rPr>
              <a:t>：同一个 </a:t>
            </a:r>
            <a:r>
              <a:rPr kumimoji="1" lang="en" altLang="zh-CN" sz="4000" b="0" dirty="0">
                <a:solidFill>
                  <a:schemeClr val="bg1"/>
                </a:solidFill>
                <a:latin typeface="Microsoft YaHei" panose="020B0503020204020204" pitchFamily="34" charset="-122"/>
                <a:ea typeface="Microsoft YaHei" panose="020B0503020204020204" pitchFamily="34" charset="-122"/>
              </a:rPr>
              <a:t>HTTP Session </a:t>
            </a:r>
            <a:r>
              <a:rPr kumimoji="1" lang="zh-CN" altLang="en-US" sz="4000" b="0" dirty="0">
                <a:solidFill>
                  <a:schemeClr val="bg1"/>
                </a:solidFill>
                <a:latin typeface="Microsoft YaHei" panose="020B0503020204020204" pitchFamily="34" charset="-122"/>
                <a:ea typeface="Microsoft YaHei" panose="020B0503020204020204" pitchFamily="34" charset="-122"/>
              </a:rPr>
              <a:t>共享一个实例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0C170887-C5AC-CE4B-9743-19C8E00B3125}"/>
              </a:ext>
            </a:extLst>
          </p:cNvPr>
          <p:cNvSpPr txBox="1"/>
          <p:nvPr/>
        </p:nvSpPr>
        <p:spPr>
          <a:xfrm>
            <a:off x="10526938" y="6578600"/>
            <a:ext cx="131966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application</a:t>
            </a:r>
            <a:r>
              <a:rPr kumimoji="1" lang="zh-CN" altLang="en-US" sz="4000" b="0" dirty="0">
                <a:solidFill>
                  <a:schemeClr val="bg1"/>
                </a:solidFill>
                <a:latin typeface="Microsoft YaHei" panose="020B0503020204020204" pitchFamily="34" charset="-122"/>
                <a:ea typeface="Microsoft YaHei" panose="020B0503020204020204" pitchFamily="34" charset="-122"/>
              </a:rPr>
              <a:t>：同一个 </a:t>
            </a:r>
            <a:r>
              <a:rPr kumimoji="1" lang="en" altLang="zh-CN" sz="4000" b="0" dirty="0">
                <a:solidFill>
                  <a:schemeClr val="bg1"/>
                </a:solidFill>
                <a:latin typeface="Microsoft YaHei" panose="020B0503020204020204" pitchFamily="34" charset="-122"/>
                <a:ea typeface="Microsoft YaHei" panose="020B0503020204020204" pitchFamily="34" charset="-122"/>
              </a:rPr>
              <a:t>Web </a:t>
            </a:r>
            <a:r>
              <a:rPr kumimoji="1" lang="zh-CN" altLang="en-US" sz="4000" b="0" dirty="0">
                <a:solidFill>
                  <a:schemeClr val="bg1"/>
                </a:solidFill>
                <a:latin typeface="Microsoft YaHei" panose="020B0503020204020204" pitchFamily="34" charset="-122"/>
                <a:ea typeface="Microsoft YaHei" panose="020B0503020204020204" pitchFamily="34" charset="-122"/>
              </a:rPr>
              <a:t>应用共享一个实例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13998633" y="1212778"/>
            <a:ext cx="91440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2800" dirty="0" smtClean="0">
                <a:solidFill>
                  <a:schemeClr val="bg1"/>
                </a:solidFill>
              </a:rPr>
              <a:t>Dependence Injection</a:t>
            </a:r>
            <a:endParaRPr kumimoji="1" lang="zh-CN" altLang="en-US" sz="2800" dirty="0" smtClean="0">
              <a:solidFill>
                <a:schemeClr val="bg1"/>
              </a:solidFill>
            </a:endParaRPr>
          </a:p>
        </p:txBody>
      </p:sp>
    </p:spTree>
    <p:extLst>
      <p:ext uri="{BB962C8B-B14F-4D97-AF65-F5344CB8AC3E}">
        <p14:creationId xmlns:p14="http://schemas.microsoft.com/office/powerpoint/2010/main" val="176321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83E335F2-D100-3043-9CFE-991B2010D204}"/>
              </a:ext>
            </a:extLst>
          </p:cNvPr>
          <p:cNvSpPr txBox="1"/>
          <p:nvPr/>
        </p:nvSpPr>
        <p:spPr>
          <a:xfrm>
            <a:off x="1224174" y="1458930"/>
            <a:ext cx="727544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一、</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err="1">
                <a:solidFill>
                  <a:schemeClr val="bg1"/>
                </a:solidFill>
                <a:latin typeface="Microsoft YaHei" panose="020B0503020204020204" pitchFamily="34" charset="-122"/>
                <a:ea typeface="Microsoft YaHei" panose="020B0503020204020204" pitchFamily="34" charset="-122"/>
              </a:rPr>
              <a:t>node.js</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zh-CN" altLang="en-US" sz="6000" b="0" dirty="0">
                <a:solidFill>
                  <a:schemeClr val="bg1"/>
                </a:solidFill>
                <a:latin typeface="Microsoft YaHei" panose="020B0503020204020204" pitchFamily="34" charset="-122"/>
                <a:ea typeface="Microsoft YaHei" panose="020B0503020204020204" pitchFamily="34" charset="-122"/>
              </a:rPr>
              <a:t>基础</a:t>
            </a:r>
          </a:p>
        </p:txBody>
      </p:sp>
      <p:sp>
        <p:nvSpPr>
          <p:cNvPr id="22" name="圆角矩形 21">
            <a:extLst>
              <a:ext uri="{FF2B5EF4-FFF2-40B4-BE49-F238E27FC236}">
                <a16:creationId xmlns:a16="http://schemas.microsoft.com/office/drawing/2014/main" id="{7507F35E-5BD6-164C-A4C7-4CEB43EF37BE}"/>
              </a:ext>
            </a:extLst>
          </p:cNvPr>
          <p:cNvSpPr/>
          <p:nvPr/>
        </p:nvSpPr>
        <p:spPr>
          <a:xfrm>
            <a:off x="12580644" y="1291912"/>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输入输出</a:t>
            </a:r>
          </a:p>
        </p:txBody>
      </p:sp>
      <p:sp>
        <p:nvSpPr>
          <p:cNvPr id="24" name="圆角矩形 23">
            <a:extLst>
              <a:ext uri="{FF2B5EF4-FFF2-40B4-BE49-F238E27FC236}">
                <a16:creationId xmlns:a16="http://schemas.microsoft.com/office/drawing/2014/main" id="{96934876-BCF5-534F-92DA-70CE842977AF}"/>
              </a:ext>
            </a:extLst>
          </p:cNvPr>
          <p:cNvSpPr/>
          <p:nvPr/>
        </p:nvSpPr>
        <p:spPr>
          <a:xfrm>
            <a:off x="16847846" y="1291913"/>
            <a:ext cx="4431800"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文件系统</a:t>
            </a:r>
          </a:p>
        </p:txBody>
      </p:sp>
      <p:sp>
        <p:nvSpPr>
          <p:cNvPr id="26" name="文本框 25">
            <a:extLst>
              <a:ext uri="{FF2B5EF4-FFF2-40B4-BE49-F238E27FC236}">
                <a16:creationId xmlns:a16="http://schemas.microsoft.com/office/drawing/2014/main" id="{6FADBF0C-DFE1-2347-881A-86D8027B0ED5}"/>
              </a:ext>
            </a:extLst>
          </p:cNvPr>
          <p:cNvSpPr txBox="1"/>
          <p:nvPr/>
        </p:nvSpPr>
        <p:spPr>
          <a:xfrm>
            <a:off x="1227418" y="4739095"/>
            <a:ext cx="960195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二、应用服务器框架开发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7" name="圆角矩形 26">
            <a:extLst>
              <a:ext uri="{FF2B5EF4-FFF2-40B4-BE49-F238E27FC236}">
                <a16:creationId xmlns:a16="http://schemas.microsoft.com/office/drawing/2014/main" id="{1E965279-C6BB-6C48-A836-374BEC69DEFE}"/>
              </a:ext>
            </a:extLst>
          </p:cNvPr>
          <p:cNvSpPr/>
          <p:nvPr/>
        </p:nvSpPr>
        <p:spPr>
          <a:xfrm>
            <a:off x="12577411" y="4640171"/>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路由</a:t>
            </a:r>
          </a:p>
        </p:txBody>
      </p:sp>
      <p:sp>
        <p:nvSpPr>
          <p:cNvPr id="41" name="圆角矩形 40">
            <a:extLst>
              <a:ext uri="{FF2B5EF4-FFF2-40B4-BE49-F238E27FC236}">
                <a16:creationId xmlns:a16="http://schemas.microsoft.com/office/drawing/2014/main" id="{DB1575A0-92AD-D744-9511-690E035C6D32}"/>
              </a:ext>
            </a:extLst>
          </p:cNvPr>
          <p:cNvSpPr/>
          <p:nvPr/>
        </p:nvSpPr>
        <p:spPr>
          <a:xfrm>
            <a:off x="12577411" y="5719027"/>
            <a:ext cx="4023169"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模型</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5F9F2C10-1F6F-9141-A95B-840BF4ACCA69}"/>
              </a:ext>
            </a:extLst>
          </p:cNvPr>
          <p:cNvSpPr/>
          <p:nvPr/>
        </p:nvSpPr>
        <p:spPr>
          <a:xfrm>
            <a:off x="12580643" y="2365990"/>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网络通信</a:t>
            </a:r>
          </a:p>
        </p:txBody>
      </p:sp>
      <p:sp>
        <p:nvSpPr>
          <p:cNvPr id="34" name="圆角矩形 33">
            <a:extLst>
              <a:ext uri="{FF2B5EF4-FFF2-40B4-BE49-F238E27FC236}">
                <a16:creationId xmlns:a16="http://schemas.microsoft.com/office/drawing/2014/main" id="{A76FF453-12CC-404F-A04E-BEEB568E65B0}"/>
              </a:ext>
            </a:extLst>
          </p:cNvPr>
          <p:cNvSpPr/>
          <p:nvPr/>
        </p:nvSpPr>
        <p:spPr>
          <a:xfrm>
            <a:off x="16847846" y="2373330"/>
            <a:ext cx="4431800" cy="89972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进程管理</a:t>
            </a:r>
          </a:p>
        </p:txBody>
      </p:sp>
      <p:sp>
        <p:nvSpPr>
          <p:cNvPr id="44" name="文本框 43">
            <a:extLst>
              <a:ext uri="{FF2B5EF4-FFF2-40B4-BE49-F238E27FC236}">
                <a16:creationId xmlns:a16="http://schemas.microsoft.com/office/drawing/2014/main" id="{7D72C0FB-FD44-4D4A-AB6F-AA52366B0E79}"/>
              </a:ext>
            </a:extLst>
          </p:cNvPr>
          <p:cNvSpPr txBox="1"/>
          <p:nvPr/>
        </p:nvSpPr>
        <p:spPr>
          <a:xfrm>
            <a:off x="1224174" y="10725456"/>
            <a:ext cx="777702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四、数据库技术应用</a:t>
            </a:r>
          </a:p>
        </p:txBody>
      </p:sp>
      <p:sp>
        <p:nvSpPr>
          <p:cNvPr id="45" name="圆角矩形 44">
            <a:extLst>
              <a:ext uri="{FF2B5EF4-FFF2-40B4-BE49-F238E27FC236}">
                <a16:creationId xmlns:a16="http://schemas.microsoft.com/office/drawing/2014/main" id="{143B0F9C-B4EA-604A-B2D4-69A9860DB790}"/>
              </a:ext>
            </a:extLst>
          </p:cNvPr>
          <p:cNvSpPr/>
          <p:nvPr/>
        </p:nvSpPr>
        <p:spPr>
          <a:xfrm>
            <a:off x="12583889" y="10365115"/>
            <a:ext cx="8698995"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关系型数据库应用</a:t>
            </a:r>
          </a:p>
        </p:txBody>
      </p:sp>
      <p:sp>
        <p:nvSpPr>
          <p:cNvPr id="46" name="圆角矩形 45">
            <a:extLst>
              <a:ext uri="{FF2B5EF4-FFF2-40B4-BE49-F238E27FC236}">
                <a16:creationId xmlns:a16="http://schemas.microsoft.com/office/drawing/2014/main" id="{D25F1883-F613-C542-AB0C-21AECA8DA8C7}"/>
              </a:ext>
            </a:extLst>
          </p:cNvPr>
          <p:cNvSpPr/>
          <p:nvPr/>
        </p:nvSpPr>
        <p:spPr>
          <a:xfrm>
            <a:off x="12583889" y="11451627"/>
            <a:ext cx="8698996"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非关系型数据库</a:t>
            </a:r>
          </a:p>
        </p:txBody>
      </p:sp>
      <p:sp>
        <p:nvSpPr>
          <p:cNvPr id="17" name="圆角矩形 16">
            <a:extLst>
              <a:ext uri="{FF2B5EF4-FFF2-40B4-BE49-F238E27FC236}">
                <a16:creationId xmlns:a16="http://schemas.microsoft.com/office/drawing/2014/main" id="{155593A3-EA83-6346-829E-3F20026C48F9}"/>
              </a:ext>
            </a:extLst>
          </p:cNvPr>
          <p:cNvSpPr/>
          <p:nvPr/>
        </p:nvSpPr>
        <p:spPr>
          <a:xfrm>
            <a:off x="16847841" y="4640171"/>
            <a:ext cx="4431800"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视图</a:t>
            </a:r>
          </a:p>
        </p:txBody>
      </p:sp>
      <p:sp>
        <p:nvSpPr>
          <p:cNvPr id="18" name="圆角矩形 17">
            <a:extLst>
              <a:ext uri="{FF2B5EF4-FFF2-40B4-BE49-F238E27FC236}">
                <a16:creationId xmlns:a16="http://schemas.microsoft.com/office/drawing/2014/main" id="{A94B2EB4-DCBB-734D-A132-39CD2277AF10}"/>
              </a:ext>
            </a:extLst>
          </p:cNvPr>
          <p:cNvSpPr/>
          <p:nvPr/>
        </p:nvSpPr>
        <p:spPr>
          <a:xfrm>
            <a:off x="16847841" y="5709627"/>
            <a:ext cx="4431801"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服务</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19" name="圆角矩形 18">
            <a:extLst>
              <a:ext uri="{FF2B5EF4-FFF2-40B4-BE49-F238E27FC236}">
                <a16:creationId xmlns:a16="http://schemas.microsoft.com/office/drawing/2014/main" id="{292EE22C-2C88-E540-96D5-8D51CCF1354C}"/>
              </a:ext>
            </a:extLst>
          </p:cNvPr>
          <p:cNvSpPr/>
          <p:nvPr/>
        </p:nvSpPr>
        <p:spPr>
          <a:xfrm>
            <a:off x="12577411" y="3460288"/>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系统模块</a:t>
            </a:r>
          </a:p>
        </p:txBody>
      </p:sp>
      <p:sp>
        <p:nvSpPr>
          <p:cNvPr id="25" name="文本框 24">
            <a:extLst>
              <a:ext uri="{FF2B5EF4-FFF2-40B4-BE49-F238E27FC236}">
                <a16:creationId xmlns:a16="http://schemas.microsoft.com/office/drawing/2014/main" id="{E95AADC1-CA49-7A4A-BCFE-A40AFDA1D140}"/>
              </a:ext>
            </a:extLst>
          </p:cNvPr>
          <p:cNvSpPr txBox="1"/>
          <p:nvPr/>
        </p:nvSpPr>
        <p:spPr>
          <a:xfrm>
            <a:off x="1224174" y="8267629"/>
            <a:ext cx="960195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三、客户端工具开发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27C62F79-B4C0-144E-9AC6-7FBB4CA3E705}"/>
              </a:ext>
            </a:extLst>
          </p:cNvPr>
          <p:cNvSpPr/>
          <p:nvPr/>
        </p:nvSpPr>
        <p:spPr>
          <a:xfrm>
            <a:off x="12577402" y="8038861"/>
            <a:ext cx="8698995"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1" name="圆角矩形 30">
            <a:extLst>
              <a:ext uri="{FF2B5EF4-FFF2-40B4-BE49-F238E27FC236}">
                <a16:creationId xmlns:a16="http://schemas.microsoft.com/office/drawing/2014/main" id="{86178B6D-7F5F-3743-8043-056A8183FE96}"/>
              </a:ext>
            </a:extLst>
          </p:cNvPr>
          <p:cNvSpPr/>
          <p:nvPr/>
        </p:nvSpPr>
        <p:spPr>
          <a:xfrm>
            <a:off x="12580645" y="12525704"/>
            <a:ext cx="8698996"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前端监控体系后台开发</a:t>
            </a:r>
          </a:p>
        </p:txBody>
      </p:sp>
      <p:sp>
        <p:nvSpPr>
          <p:cNvPr id="38" name="圆角矩形 37">
            <a:extLst>
              <a:ext uri="{FF2B5EF4-FFF2-40B4-BE49-F238E27FC236}">
                <a16:creationId xmlns:a16="http://schemas.microsoft.com/office/drawing/2014/main" id="{CEB606C8-B241-4D45-8337-19B82C083BED}"/>
              </a:ext>
            </a:extLst>
          </p:cNvPr>
          <p:cNvSpPr/>
          <p:nvPr/>
        </p:nvSpPr>
        <p:spPr>
          <a:xfrm>
            <a:off x="12580645" y="9109729"/>
            <a:ext cx="4023165"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脚手架</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a16="http://schemas.microsoft.com/office/drawing/2014/main" id="{316A1522-1894-7F4F-9B41-B34973CA3E91}"/>
              </a:ext>
            </a:extLst>
          </p:cNvPr>
          <p:cNvSpPr/>
          <p:nvPr/>
        </p:nvSpPr>
        <p:spPr>
          <a:xfrm>
            <a:off x="17052149" y="9109729"/>
            <a:ext cx="4224248"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视频流录制</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47" name="圆角矩形 46">
            <a:extLst>
              <a:ext uri="{FF2B5EF4-FFF2-40B4-BE49-F238E27FC236}">
                <a16:creationId xmlns:a16="http://schemas.microsoft.com/office/drawing/2014/main" id="{2D0CFD84-0E76-E247-9148-07877A658764}"/>
              </a:ext>
            </a:extLst>
          </p:cNvPr>
          <p:cNvSpPr/>
          <p:nvPr/>
        </p:nvSpPr>
        <p:spPr>
          <a:xfrm>
            <a:off x="12583889" y="6796136"/>
            <a:ext cx="8698995"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从</a:t>
            </a:r>
            <a:r>
              <a:rPr kumimoji="1" lang="en-US" altLang="zh-CN" sz="4000" b="0" dirty="0">
                <a:solidFill>
                  <a:schemeClr val="bg1"/>
                </a:solidFill>
                <a:latin typeface="Microsoft YaHei" panose="020B0503020204020204" pitchFamily="34" charset="-122"/>
                <a:ea typeface="Microsoft YaHei" panose="020B0503020204020204" pitchFamily="34" charset="-122"/>
              </a:rPr>
              <a:t>0</a:t>
            </a:r>
            <a:r>
              <a:rPr kumimoji="1" lang="zh-CN" altLang="en-US" sz="4000" b="0" dirty="0">
                <a:solidFill>
                  <a:schemeClr val="bg1"/>
                </a:solidFill>
                <a:latin typeface="Microsoft YaHei" panose="020B0503020204020204" pitchFamily="34" charset="-122"/>
                <a:ea typeface="Microsoft YaHei" panose="020B0503020204020204" pitchFamily="34" charset="-122"/>
              </a:rPr>
              <a:t>打造应用服务器框架</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0631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457266"/>
            <a:ext cx="3238808" cy="1577342"/>
          </a:xfrm>
          <a:prstGeom prst="rect">
            <a:avLst/>
          </a:prstGeom>
        </p:spPr>
      </p:pic>
      <p:sp>
        <p:nvSpPr>
          <p:cNvPr id="29" name="圆角矩形 28">
            <a:extLst>
              <a:ext uri="{FF2B5EF4-FFF2-40B4-BE49-F238E27FC236}">
                <a16:creationId xmlns:a16="http://schemas.microsoft.com/office/drawing/2014/main" id="{A7835B1C-CF37-F149-A770-37307A75A093}"/>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Spring</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AOP</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5A112169-9E41-8346-960A-A47701EDEB85}"/>
              </a:ext>
            </a:extLst>
          </p:cNvPr>
          <p:cNvPicPr>
            <a:picLocks noChangeAspect="1"/>
          </p:cNvPicPr>
          <p:nvPr/>
        </p:nvPicPr>
        <p:blipFill>
          <a:blip r:embed="rId5"/>
          <a:stretch>
            <a:fillRect/>
          </a:stretch>
        </p:blipFill>
        <p:spPr>
          <a:xfrm>
            <a:off x="1625600" y="4935066"/>
            <a:ext cx="10566400" cy="4658668"/>
          </a:xfrm>
          <a:prstGeom prst="rect">
            <a:avLst/>
          </a:prstGeom>
        </p:spPr>
      </p:pic>
      <p:pic>
        <p:nvPicPr>
          <p:cNvPr id="8" name="图片 7">
            <a:extLst>
              <a:ext uri="{FF2B5EF4-FFF2-40B4-BE49-F238E27FC236}">
                <a16:creationId xmlns:a16="http://schemas.microsoft.com/office/drawing/2014/main" id="{36CFEC03-7126-AF40-8EC2-BF6ECDB35FF6}"/>
              </a:ext>
            </a:extLst>
          </p:cNvPr>
          <p:cNvPicPr>
            <a:picLocks noChangeAspect="1"/>
          </p:cNvPicPr>
          <p:nvPr/>
        </p:nvPicPr>
        <p:blipFill>
          <a:blip r:embed="rId6"/>
          <a:stretch>
            <a:fillRect/>
          </a:stretch>
        </p:blipFill>
        <p:spPr>
          <a:xfrm>
            <a:off x="12496800" y="4935066"/>
            <a:ext cx="10312400" cy="4649394"/>
          </a:xfrm>
          <a:prstGeom prst="rect">
            <a:avLst/>
          </a:prstGeom>
        </p:spPr>
      </p:pic>
      <p:sp>
        <p:nvSpPr>
          <p:cNvPr id="17" name="文本框 16">
            <a:extLst>
              <a:ext uri="{FF2B5EF4-FFF2-40B4-BE49-F238E27FC236}">
                <a16:creationId xmlns:a16="http://schemas.microsoft.com/office/drawing/2014/main" id="{74B6690A-B23A-5A4F-98D2-DC72F2FB9852}"/>
              </a:ext>
            </a:extLst>
          </p:cNvPr>
          <p:cNvSpPr txBox="1"/>
          <p:nvPr/>
        </p:nvSpPr>
        <p:spPr>
          <a:xfrm>
            <a:off x="12496800" y="3784600"/>
            <a:ext cx="586740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5000" b="0" dirty="0">
                <a:solidFill>
                  <a:schemeClr val="bg1"/>
                </a:solidFill>
                <a:latin typeface="Microsoft YaHei" panose="020B0503020204020204" pitchFamily="34" charset="-122"/>
                <a:ea typeface="Microsoft YaHei" panose="020B0503020204020204" pitchFamily="34" charset="-122"/>
              </a:rPr>
              <a:t>Advice</a:t>
            </a:r>
            <a:r>
              <a:rPr kumimoji="1" lang="zh-CN" altLang="en-US" sz="5000" b="0" dirty="0">
                <a:solidFill>
                  <a:schemeClr val="bg1"/>
                </a:solidFill>
                <a:latin typeface="Microsoft YaHei" panose="020B0503020204020204" pitchFamily="34" charset="-122"/>
                <a:ea typeface="Microsoft YaHei" panose="020B0503020204020204" pitchFamily="34" charset="-122"/>
              </a:rPr>
              <a:t> 增强处理</a:t>
            </a:r>
            <a:endParaRPr kumimoji="1" lang="en" altLang="zh-CN"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632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D4561E-27F0-B74E-9CA8-75CC1C7EEB22}"/>
              </a:ext>
            </a:extLst>
          </p:cNvPr>
          <p:cNvSpPr txBox="1"/>
          <p:nvPr/>
        </p:nvSpPr>
        <p:spPr>
          <a:xfrm>
            <a:off x="7670982" y="774559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依赖注入</a:t>
            </a:r>
          </a:p>
        </p:txBody>
      </p:sp>
      <p:grpSp>
        <p:nvGrpSpPr>
          <p:cNvPr id="18" name="组合 17">
            <a:extLst>
              <a:ext uri="{FF2B5EF4-FFF2-40B4-BE49-F238E27FC236}">
                <a16:creationId xmlns:a16="http://schemas.microsoft.com/office/drawing/2014/main" id="{FFAE61C1-1355-584C-84D3-E58A1680555E}"/>
              </a:ext>
            </a:extLst>
          </p:cNvPr>
          <p:cNvGrpSpPr/>
          <p:nvPr/>
        </p:nvGrpSpPr>
        <p:grpSpPr>
          <a:xfrm>
            <a:off x="7901468" y="4103831"/>
            <a:ext cx="7202453" cy="2754169"/>
            <a:chOff x="5394911" y="6811938"/>
            <a:chExt cx="7571260" cy="2946319"/>
          </a:xfrm>
        </p:grpSpPr>
        <p:grpSp>
          <p:nvGrpSpPr>
            <p:cNvPr id="19" name="组合 18">
              <a:extLst>
                <a:ext uri="{FF2B5EF4-FFF2-40B4-BE49-F238E27FC236}">
                  <a16:creationId xmlns:a16="http://schemas.microsoft.com/office/drawing/2014/main" id="{A4AE4A5B-E445-5B4E-8BF8-BF558E09A907}"/>
                </a:ext>
              </a:extLst>
            </p:cNvPr>
            <p:cNvGrpSpPr/>
            <p:nvPr/>
          </p:nvGrpSpPr>
          <p:grpSpPr>
            <a:xfrm>
              <a:off x="6619333" y="7411386"/>
              <a:ext cx="5557333" cy="1905000"/>
              <a:chOff x="5941940" y="7299941"/>
              <a:chExt cx="5557333" cy="1905000"/>
            </a:xfrm>
          </p:grpSpPr>
          <p:pic>
            <p:nvPicPr>
              <p:cNvPr id="21" name="图形 20">
                <a:extLst>
                  <a:ext uri="{FF2B5EF4-FFF2-40B4-BE49-F238E27FC236}">
                    <a16:creationId xmlns:a16="http://schemas.microsoft.com/office/drawing/2014/main" id="{29CA1E26-B3C1-9F4D-BA2B-16B40D2D1CE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1940" y="7299941"/>
                <a:ext cx="1905000" cy="1905000"/>
              </a:xfrm>
              <a:prstGeom prst="rect">
                <a:avLst/>
              </a:prstGeom>
            </p:spPr>
          </p:pic>
          <p:sp>
            <p:nvSpPr>
              <p:cNvPr id="22" name="圆角矩形 21">
                <a:extLst>
                  <a:ext uri="{FF2B5EF4-FFF2-40B4-BE49-F238E27FC236}">
                    <a16:creationId xmlns:a16="http://schemas.microsoft.com/office/drawing/2014/main" id="{07851D80-5027-4B49-843D-7E551849EC35}"/>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20" name="梯形 19">
              <a:extLst>
                <a:ext uri="{FF2B5EF4-FFF2-40B4-BE49-F238E27FC236}">
                  <a16:creationId xmlns:a16="http://schemas.microsoft.com/office/drawing/2014/main" id="{6B65BB09-7215-ED4A-ABC7-830615AF2139}"/>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99613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942233" y="3710141"/>
            <a:ext cx="7937808" cy="2004857"/>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8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0" name="圆角矩形 9">
            <a:extLst>
              <a:ext uri="{FF2B5EF4-FFF2-40B4-BE49-F238E27FC236}">
                <a16:creationId xmlns:a16="http://schemas.microsoft.com/office/drawing/2014/main" id="{5E4320C0-9613-2142-A0F9-76A56EC50AEC}"/>
              </a:ext>
            </a:extLst>
          </p:cNvPr>
          <p:cNvSpPr/>
          <p:nvPr/>
        </p:nvSpPr>
        <p:spPr>
          <a:xfrm>
            <a:off x="4605106" y="7772401"/>
            <a:ext cx="7098213" cy="2660073"/>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脚手架</a:t>
            </a:r>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a:t>
            </a:r>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kidi</a:t>
            </a:r>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/cli</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1" name="圆角矩形 10">
            <a:extLst>
              <a:ext uri="{FF2B5EF4-FFF2-40B4-BE49-F238E27FC236}">
                <a16:creationId xmlns:a16="http://schemas.microsoft.com/office/drawing/2014/main" id="{606B62A2-07B7-9244-B838-023275C7E126}"/>
              </a:ext>
            </a:extLst>
          </p:cNvPr>
          <p:cNvSpPr/>
          <p:nvPr/>
        </p:nvSpPr>
        <p:spPr>
          <a:xfrm>
            <a:off x="12680683" y="7772400"/>
            <a:ext cx="7098213" cy="2660073"/>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mongo-</a:t>
            </a:r>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init</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Tree>
    <p:extLst>
      <p:ext uri="{BB962C8B-B14F-4D97-AF65-F5344CB8AC3E}">
        <p14:creationId xmlns:p14="http://schemas.microsoft.com/office/powerpoint/2010/main" val="511335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脚手架</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3" name="圆角矩形 12">
            <a:extLst>
              <a:ext uri="{FF2B5EF4-FFF2-40B4-BE49-F238E27FC236}">
                <a16:creationId xmlns:a16="http://schemas.microsoft.com/office/drawing/2014/main" id="{4A481546-C411-ED48-A359-8EBB600EF28C}"/>
              </a:ext>
            </a:extLst>
          </p:cNvPr>
          <p:cNvSpPr/>
          <p:nvPr/>
        </p:nvSpPr>
        <p:spPr>
          <a:xfrm>
            <a:off x="3147237" y="6227617"/>
            <a:ext cx="3979073" cy="191775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 sz="5000" b="0" dirty="0">
                <a:solidFill>
                  <a:schemeClr val="bg1"/>
                </a:solidFill>
                <a:latin typeface="Microsoft YaHei" panose="020B0503020204020204" pitchFamily="34" charset="-122"/>
                <a:ea typeface="Microsoft YaHei" panose="020B0503020204020204" pitchFamily="34" charset="-122"/>
              </a:rPr>
              <a:t>交互式</a:t>
            </a:r>
            <a:r>
              <a:rPr lang="zh-CN" altLang="en-US" sz="5000" b="0" dirty="0">
                <a:solidFill>
                  <a:schemeClr val="bg1"/>
                </a:solidFill>
                <a:latin typeface="Microsoft YaHei" panose="020B0503020204020204" pitchFamily="34" charset="-122"/>
                <a:ea typeface="Microsoft YaHei" panose="020B0503020204020204" pitchFamily="34" charset="-122"/>
              </a:rPr>
              <a:t>命令</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6CA690A6-0E0A-E848-8C9A-75A4A657A1A1}"/>
              </a:ext>
            </a:extLst>
          </p:cNvPr>
          <p:cNvSpPr/>
          <p:nvPr/>
        </p:nvSpPr>
        <p:spPr>
          <a:xfrm>
            <a:off x="8331058" y="6227617"/>
            <a:ext cx="3979073" cy="191775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rPr>
              <a:t>git</a:t>
            </a:r>
            <a:r>
              <a:rPr lang="zh-CN" altLang="en-US" sz="5000" b="0" dirty="0">
                <a:solidFill>
                  <a:schemeClr val="bg1"/>
                </a:solidFill>
                <a:latin typeface="Microsoft YaHei" panose="020B0503020204020204" pitchFamily="34" charset="-122"/>
                <a:ea typeface="Microsoft YaHei" panose="020B0503020204020204" pitchFamily="34" charset="-122"/>
                <a:cs typeface="+mn-cs"/>
                <a:sym typeface="Helvetica Neue Medium"/>
              </a:rPr>
              <a:t>模版下载</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6" name="圆角矩形 15">
            <a:extLst>
              <a:ext uri="{FF2B5EF4-FFF2-40B4-BE49-F238E27FC236}">
                <a16:creationId xmlns:a16="http://schemas.microsoft.com/office/drawing/2014/main" id="{4BC32D0F-FBED-0E4F-B35F-2FE3253F14D9}"/>
              </a:ext>
            </a:extLst>
          </p:cNvPr>
          <p:cNvSpPr/>
          <p:nvPr/>
        </p:nvSpPr>
        <p:spPr>
          <a:xfrm>
            <a:off x="13514879" y="6214858"/>
            <a:ext cx="3979073" cy="191775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5000" b="0" dirty="0">
                <a:solidFill>
                  <a:schemeClr val="bg1"/>
                </a:solidFill>
                <a:latin typeface="Microsoft YaHei" panose="020B0503020204020204" pitchFamily="34" charset="-122"/>
                <a:ea typeface="Microsoft YaHei" panose="020B0503020204020204" pitchFamily="34" charset="-122"/>
                <a:cs typeface="+mn-cs"/>
                <a:sym typeface="Helvetica Neue Medium"/>
              </a:rPr>
              <a:t>变量替换</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pic>
        <p:nvPicPr>
          <p:cNvPr id="6" name="图形 5">
            <a:extLst>
              <a:ext uri="{FF2B5EF4-FFF2-40B4-BE49-F238E27FC236}">
                <a16:creationId xmlns:a16="http://schemas.microsoft.com/office/drawing/2014/main" id="{B632275A-E60C-8346-A62A-545CFBD7572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9903448" y="6214858"/>
            <a:ext cx="1905000" cy="1905000"/>
          </a:xfrm>
          <a:prstGeom prst="rect">
            <a:avLst/>
          </a:prstGeom>
        </p:spPr>
      </p:pic>
      <p:cxnSp>
        <p:nvCxnSpPr>
          <p:cNvPr id="8" name="直线箭头连接符 7">
            <a:extLst>
              <a:ext uri="{FF2B5EF4-FFF2-40B4-BE49-F238E27FC236}">
                <a16:creationId xmlns:a16="http://schemas.microsoft.com/office/drawing/2014/main" id="{F3C51097-F1ED-7847-B083-E5E67EECAF89}"/>
              </a:ext>
            </a:extLst>
          </p:cNvPr>
          <p:cNvCxnSpPr>
            <a:cxnSpLocks/>
            <a:stCxn id="13" idx="3"/>
            <a:endCxn id="15" idx="1"/>
          </p:cNvCxnSpPr>
          <p:nvPr/>
        </p:nvCxnSpPr>
        <p:spPr>
          <a:xfrm>
            <a:off x="7126310" y="7186497"/>
            <a:ext cx="1204748" cy="0"/>
          </a:xfrm>
          <a:prstGeom prst="straightConnector1">
            <a:avLst/>
          </a:prstGeom>
          <a:noFill/>
          <a:ln w="107950" cap="flat">
            <a:solidFill>
              <a:srgbClr val="7A81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线箭头连接符 18">
            <a:extLst>
              <a:ext uri="{FF2B5EF4-FFF2-40B4-BE49-F238E27FC236}">
                <a16:creationId xmlns:a16="http://schemas.microsoft.com/office/drawing/2014/main" id="{B822F86E-EEC6-634C-A8A9-7B075C09BBA1}"/>
              </a:ext>
            </a:extLst>
          </p:cNvPr>
          <p:cNvCxnSpPr>
            <a:cxnSpLocks/>
          </p:cNvCxnSpPr>
          <p:nvPr/>
        </p:nvCxnSpPr>
        <p:spPr>
          <a:xfrm>
            <a:off x="12310131" y="7186497"/>
            <a:ext cx="1204748" cy="0"/>
          </a:xfrm>
          <a:prstGeom prst="straightConnector1">
            <a:avLst/>
          </a:prstGeom>
          <a:noFill/>
          <a:ln w="107950" cap="flat">
            <a:solidFill>
              <a:srgbClr val="7A81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箭头连接符 19">
            <a:extLst>
              <a:ext uri="{FF2B5EF4-FFF2-40B4-BE49-F238E27FC236}">
                <a16:creationId xmlns:a16="http://schemas.microsoft.com/office/drawing/2014/main" id="{65A340F2-8E24-0E46-8B7E-5530E069B6F9}"/>
              </a:ext>
            </a:extLst>
          </p:cNvPr>
          <p:cNvCxnSpPr>
            <a:cxnSpLocks/>
          </p:cNvCxnSpPr>
          <p:nvPr/>
        </p:nvCxnSpPr>
        <p:spPr>
          <a:xfrm>
            <a:off x="17493952" y="7186496"/>
            <a:ext cx="2409496" cy="0"/>
          </a:xfrm>
          <a:prstGeom prst="straightConnector1">
            <a:avLst/>
          </a:prstGeom>
          <a:noFill/>
          <a:ln w="107950" cap="flat">
            <a:solidFill>
              <a:srgbClr val="7A81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文本框 21">
            <a:extLst>
              <a:ext uri="{FF2B5EF4-FFF2-40B4-BE49-F238E27FC236}">
                <a16:creationId xmlns:a16="http://schemas.microsoft.com/office/drawing/2014/main" id="{66385EA5-A758-724A-AF8B-012B63B0334D}"/>
              </a:ext>
            </a:extLst>
          </p:cNvPr>
          <p:cNvSpPr txBox="1"/>
          <p:nvPr/>
        </p:nvSpPr>
        <p:spPr>
          <a:xfrm>
            <a:off x="2660072" y="8808615"/>
            <a:ext cx="4466237" cy="151154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 altLang="zh-CN" sz="6000" b="0" dirty="0" err="1">
                <a:solidFill>
                  <a:schemeClr val="bg1"/>
                </a:solidFill>
                <a:latin typeface="Microsoft YaHei" panose="020B0503020204020204" pitchFamily="34" charset="-122"/>
                <a:ea typeface="Microsoft YaHei" panose="020B0503020204020204" pitchFamily="34" charset="-122"/>
              </a:rPr>
              <a:t>inquirer.js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A80E3811-617E-3E44-B285-F4F5E6B112EB}"/>
              </a:ext>
            </a:extLst>
          </p:cNvPr>
          <p:cNvSpPr txBox="1"/>
          <p:nvPr/>
        </p:nvSpPr>
        <p:spPr>
          <a:xfrm>
            <a:off x="8108940" y="8808615"/>
            <a:ext cx="7435860" cy="151154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 altLang="zh-CN" sz="6000" b="0" dirty="0">
                <a:solidFill>
                  <a:schemeClr val="bg1"/>
                </a:solidFill>
                <a:latin typeface="Microsoft YaHei" panose="020B0503020204020204" pitchFamily="34" charset="-122"/>
                <a:ea typeface="Microsoft YaHei" panose="020B0503020204020204" pitchFamily="34" charset="-122"/>
              </a:rPr>
              <a:t>download-git-repo</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7554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9" name="圆角矩形 8">
            <a:extLst>
              <a:ext uri="{FF2B5EF4-FFF2-40B4-BE49-F238E27FC236}">
                <a16:creationId xmlns:a16="http://schemas.microsoft.com/office/drawing/2014/main" id="{505EC9C7-A238-664F-82B9-948B674593EB}"/>
              </a:ext>
            </a:extLst>
          </p:cNvPr>
          <p:cNvSpPr/>
          <p:nvPr/>
        </p:nvSpPr>
        <p:spPr>
          <a:xfrm>
            <a:off x="2796705" y="2908968"/>
            <a:ext cx="5072677" cy="121297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commander</a:t>
            </a:r>
          </a:p>
        </p:txBody>
      </p:sp>
      <p:sp>
        <p:nvSpPr>
          <p:cNvPr id="10" name="文本框 9">
            <a:extLst>
              <a:ext uri="{FF2B5EF4-FFF2-40B4-BE49-F238E27FC236}">
                <a16:creationId xmlns:a16="http://schemas.microsoft.com/office/drawing/2014/main" id="{C6AF388A-6D17-FB47-AD99-C4B5B3CF0D4D}"/>
              </a:ext>
            </a:extLst>
          </p:cNvPr>
          <p:cNvSpPr txBox="1"/>
          <p:nvPr/>
        </p:nvSpPr>
        <p:spPr>
          <a:xfrm>
            <a:off x="8570218" y="2759683"/>
            <a:ext cx="4466237" cy="151154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 sz="6000" b="0" dirty="0">
                <a:solidFill>
                  <a:schemeClr val="bg1"/>
                </a:solidFill>
                <a:latin typeface="Microsoft YaHei" panose="020B0503020204020204" pitchFamily="34" charset="-122"/>
                <a:ea typeface="Microsoft YaHei" panose="020B0503020204020204" pitchFamily="34" charset="-122"/>
              </a:rPr>
              <a:t>参数</a:t>
            </a:r>
            <a:r>
              <a:rPr kumimoji="1" lang="zh-CN" altLang="en-US" sz="6000" b="0" dirty="0">
                <a:solidFill>
                  <a:schemeClr val="bg1"/>
                </a:solidFill>
                <a:latin typeface="Microsoft YaHei" panose="020B0503020204020204" pitchFamily="34" charset="-122"/>
                <a:ea typeface="Microsoft YaHei" panose="020B0503020204020204" pitchFamily="34" charset="-122"/>
              </a:rPr>
              <a:t>读取</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2C9A6231-04B0-544A-82A8-89E765D64041}"/>
              </a:ext>
            </a:extLst>
          </p:cNvPr>
          <p:cNvPicPr>
            <a:picLocks noChangeAspect="1"/>
          </p:cNvPicPr>
          <p:nvPr/>
        </p:nvPicPr>
        <p:blipFill>
          <a:blip r:embed="rId5"/>
          <a:stretch>
            <a:fillRect/>
          </a:stretch>
        </p:blipFill>
        <p:spPr>
          <a:xfrm>
            <a:off x="1910014" y="4977017"/>
            <a:ext cx="9300357" cy="5529942"/>
          </a:xfrm>
          <a:prstGeom prst="rect">
            <a:avLst/>
          </a:prstGeom>
        </p:spPr>
      </p:pic>
      <p:pic>
        <p:nvPicPr>
          <p:cNvPr id="7" name="图片 6">
            <a:extLst>
              <a:ext uri="{FF2B5EF4-FFF2-40B4-BE49-F238E27FC236}">
                <a16:creationId xmlns:a16="http://schemas.microsoft.com/office/drawing/2014/main" id="{99A26872-33FD-8644-AF1C-8B0CECBD3CB4}"/>
              </a:ext>
            </a:extLst>
          </p:cNvPr>
          <p:cNvPicPr>
            <a:picLocks noChangeAspect="1"/>
          </p:cNvPicPr>
          <p:nvPr/>
        </p:nvPicPr>
        <p:blipFill>
          <a:blip r:embed="rId6"/>
          <a:stretch>
            <a:fillRect/>
          </a:stretch>
        </p:blipFill>
        <p:spPr>
          <a:xfrm>
            <a:off x="12296225" y="4977017"/>
            <a:ext cx="8832945" cy="7553012"/>
          </a:xfrm>
          <a:prstGeom prst="rect">
            <a:avLst/>
          </a:prstGeom>
        </p:spPr>
      </p:pic>
    </p:spTree>
    <p:extLst>
      <p:ext uri="{BB962C8B-B14F-4D97-AF65-F5344CB8AC3E}">
        <p14:creationId xmlns:p14="http://schemas.microsoft.com/office/powerpoint/2010/main" val="3398951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9" name="圆角矩形 8">
            <a:extLst>
              <a:ext uri="{FF2B5EF4-FFF2-40B4-BE49-F238E27FC236}">
                <a16:creationId xmlns:a16="http://schemas.microsoft.com/office/drawing/2014/main" id="{505EC9C7-A238-664F-82B9-948B674593EB}"/>
              </a:ext>
            </a:extLst>
          </p:cNvPr>
          <p:cNvSpPr/>
          <p:nvPr/>
        </p:nvSpPr>
        <p:spPr>
          <a:xfrm>
            <a:off x="1910014" y="2854044"/>
            <a:ext cx="5072677" cy="121297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inquirer</a:t>
            </a:r>
          </a:p>
        </p:txBody>
      </p:sp>
      <p:pic>
        <p:nvPicPr>
          <p:cNvPr id="5" name="图片 4">
            <a:extLst>
              <a:ext uri="{FF2B5EF4-FFF2-40B4-BE49-F238E27FC236}">
                <a16:creationId xmlns:a16="http://schemas.microsoft.com/office/drawing/2014/main" id="{13774285-0ACD-CB4E-99AB-EC20DDDCDD04}"/>
              </a:ext>
            </a:extLst>
          </p:cNvPr>
          <p:cNvPicPr>
            <a:picLocks noChangeAspect="1"/>
          </p:cNvPicPr>
          <p:nvPr/>
        </p:nvPicPr>
        <p:blipFill>
          <a:blip r:embed="rId5"/>
          <a:stretch>
            <a:fillRect/>
          </a:stretch>
        </p:blipFill>
        <p:spPr>
          <a:xfrm>
            <a:off x="1122522" y="4717885"/>
            <a:ext cx="13493720" cy="6089147"/>
          </a:xfrm>
          <a:prstGeom prst="rect">
            <a:avLst/>
          </a:prstGeom>
        </p:spPr>
      </p:pic>
      <p:pic>
        <p:nvPicPr>
          <p:cNvPr id="6" name="图片 5">
            <a:extLst>
              <a:ext uri="{FF2B5EF4-FFF2-40B4-BE49-F238E27FC236}">
                <a16:creationId xmlns:a16="http://schemas.microsoft.com/office/drawing/2014/main" id="{F25E1276-3DCF-AE4F-8FB6-DF98C8174E57}"/>
              </a:ext>
            </a:extLst>
          </p:cNvPr>
          <p:cNvPicPr>
            <a:picLocks noChangeAspect="1"/>
          </p:cNvPicPr>
          <p:nvPr/>
        </p:nvPicPr>
        <p:blipFill>
          <a:blip r:embed="rId6"/>
          <a:stretch>
            <a:fillRect/>
          </a:stretch>
        </p:blipFill>
        <p:spPr>
          <a:xfrm>
            <a:off x="15618295" y="2908968"/>
            <a:ext cx="7242628" cy="9199679"/>
          </a:xfrm>
          <a:prstGeom prst="rect">
            <a:avLst/>
          </a:prstGeom>
        </p:spPr>
      </p:pic>
    </p:spTree>
    <p:extLst>
      <p:ext uri="{BB962C8B-B14F-4D97-AF65-F5344CB8AC3E}">
        <p14:creationId xmlns:p14="http://schemas.microsoft.com/office/powerpoint/2010/main" val="4272239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9" name="圆角矩形 8">
            <a:extLst>
              <a:ext uri="{FF2B5EF4-FFF2-40B4-BE49-F238E27FC236}">
                <a16:creationId xmlns:a16="http://schemas.microsoft.com/office/drawing/2014/main" id="{505EC9C7-A238-664F-82B9-948B674593EB}"/>
              </a:ext>
            </a:extLst>
          </p:cNvPr>
          <p:cNvSpPr/>
          <p:nvPr/>
        </p:nvSpPr>
        <p:spPr>
          <a:xfrm>
            <a:off x="2796705" y="2908968"/>
            <a:ext cx="5072677" cy="121297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chalk</a:t>
            </a:r>
          </a:p>
        </p:txBody>
      </p:sp>
      <p:pic>
        <p:nvPicPr>
          <p:cNvPr id="6" name="图片 5">
            <a:extLst>
              <a:ext uri="{FF2B5EF4-FFF2-40B4-BE49-F238E27FC236}">
                <a16:creationId xmlns:a16="http://schemas.microsoft.com/office/drawing/2014/main" id="{43041FF8-0697-4743-994E-364E4DE67050}"/>
              </a:ext>
            </a:extLst>
          </p:cNvPr>
          <p:cNvPicPr>
            <a:picLocks noChangeAspect="1"/>
          </p:cNvPicPr>
          <p:nvPr/>
        </p:nvPicPr>
        <p:blipFill>
          <a:blip r:embed="rId5"/>
          <a:stretch>
            <a:fillRect/>
          </a:stretch>
        </p:blipFill>
        <p:spPr>
          <a:xfrm>
            <a:off x="2796704" y="4561381"/>
            <a:ext cx="10919295" cy="8343264"/>
          </a:xfrm>
          <a:prstGeom prst="rect">
            <a:avLst/>
          </a:prstGeom>
        </p:spPr>
      </p:pic>
      <p:sp>
        <p:nvSpPr>
          <p:cNvPr id="5" name="文本框 4"/>
          <p:cNvSpPr txBox="1"/>
          <p:nvPr/>
        </p:nvSpPr>
        <p:spPr>
          <a:xfrm>
            <a:off x="5602777" y="3427260"/>
            <a:ext cx="91440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2800" b="0" dirty="0" smtClean="0">
                <a:solidFill>
                  <a:schemeClr val="tx1"/>
                </a:solidFill>
              </a:rPr>
              <a:t>日志五颜六色</a:t>
            </a:r>
            <a:endParaRPr kumimoji="1" lang="zh-CN" altLang="en-US" sz="2800" b="0" dirty="0" smtClean="0">
              <a:solidFill>
                <a:schemeClr val="tx1"/>
              </a:solidFill>
            </a:endParaRPr>
          </a:p>
        </p:txBody>
      </p:sp>
    </p:spTree>
    <p:extLst>
      <p:ext uri="{BB962C8B-B14F-4D97-AF65-F5344CB8AC3E}">
        <p14:creationId xmlns:p14="http://schemas.microsoft.com/office/powerpoint/2010/main" val="444442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命令行图形化库</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7" name="矩形 6">
            <a:extLst>
              <a:ext uri="{FF2B5EF4-FFF2-40B4-BE49-F238E27FC236}">
                <a16:creationId xmlns:a16="http://schemas.microsoft.com/office/drawing/2014/main" id="{F460EC8E-6A34-3144-8DB6-165E47FF56B9}"/>
              </a:ext>
            </a:extLst>
          </p:cNvPr>
          <p:cNvSpPr/>
          <p:nvPr/>
        </p:nvSpPr>
        <p:spPr>
          <a:xfrm>
            <a:off x="1041912" y="2777124"/>
            <a:ext cx="2818400" cy="400110"/>
          </a:xfrm>
          <a:prstGeom prst="rect">
            <a:avLst/>
          </a:prstGeom>
        </p:spPr>
        <p:txBody>
          <a:bodyPr wrap="none">
            <a:spAutoFit/>
          </a:bodyPr>
          <a:lstStyle/>
          <a:p>
            <a:r>
              <a:rPr lang="en" altLang="zh-CN" sz="2000" dirty="0">
                <a:solidFill>
                  <a:schemeClr val="bg1"/>
                </a:solidFill>
              </a:rPr>
              <a:t>http://</a:t>
            </a:r>
            <a:r>
              <a:rPr lang="en" altLang="zh-CN" sz="2000" dirty="0" err="1">
                <a:solidFill>
                  <a:schemeClr val="bg1"/>
                </a:solidFill>
              </a:rPr>
              <a:t>www.figlet.org</a:t>
            </a:r>
            <a:r>
              <a:rPr lang="en" altLang="zh-CN" sz="2000" dirty="0">
                <a:solidFill>
                  <a:schemeClr val="bg1"/>
                </a:solidFill>
              </a:rPr>
              <a:t>/</a:t>
            </a:r>
            <a:endParaRPr lang="zh-CN" altLang="en-US" sz="2000" dirty="0">
              <a:solidFill>
                <a:schemeClr val="bg1"/>
              </a:solidFill>
            </a:endParaRPr>
          </a:p>
        </p:txBody>
      </p:sp>
      <p:pic>
        <p:nvPicPr>
          <p:cNvPr id="5" name="图片 4">
            <a:extLst>
              <a:ext uri="{FF2B5EF4-FFF2-40B4-BE49-F238E27FC236}">
                <a16:creationId xmlns:a16="http://schemas.microsoft.com/office/drawing/2014/main" id="{C0323970-F1EA-304E-94D9-78B16F1927DF}"/>
              </a:ext>
            </a:extLst>
          </p:cNvPr>
          <p:cNvPicPr>
            <a:picLocks noChangeAspect="1"/>
          </p:cNvPicPr>
          <p:nvPr/>
        </p:nvPicPr>
        <p:blipFill>
          <a:blip r:embed="rId5"/>
          <a:stretch>
            <a:fillRect/>
          </a:stretch>
        </p:blipFill>
        <p:spPr>
          <a:xfrm>
            <a:off x="1041912" y="3392433"/>
            <a:ext cx="4049763" cy="4232399"/>
          </a:xfrm>
          <a:prstGeom prst="rect">
            <a:avLst/>
          </a:prstGeom>
          <a:ln w="38100">
            <a:solidFill>
              <a:schemeClr val="bg1">
                <a:lumMod val="75000"/>
              </a:schemeClr>
            </a:solidFill>
          </a:ln>
        </p:spPr>
      </p:pic>
      <p:sp>
        <p:nvSpPr>
          <p:cNvPr id="8" name="矩形 7">
            <a:extLst>
              <a:ext uri="{FF2B5EF4-FFF2-40B4-BE49-F238E27FC236}">
                <a16:creationId xmlns:a16="http://schemas.microsoft.com/office/drawing/2014/main" id="{8D44E1D6-1B02-6F45-A459-AF3DB9629481}"/>
              </a:ext>
            </a:extLst>
          </p:cNvPr>
          <p:cNvSpPr/>
          <p:nvPr/>
        </p:nvSpPr>
        <p:spPr>
          <a:xfrm>
            <a:off x="5307349" y="2783772"/>
            <a:ext cx="3962944" cy="400110"/>
          </a:xfrm>
          <a:prstGeom prst="rect">
            <a:avLst/>
          </a:prstGeom>
        </p:spPr>
        <p:txBody>
          <a:bodyPr wrap="none">
            <a:spAutoFit/>
          </a:bodyPr>
          <a:lstStyle/>
          <a:p>
            <a:r>
              <a:rPr lang="zh-CN" altLang="en-US" sz="2000" dirty="0">
                <a:solidFill>
                  <a:schemeClr val="bg1"/>
                </a:solidFill>
              </a:rPr>
              <a:t>https://github.com/chalk/chalk</a:t>
            </a:r>
          </a:p>
        </p:txBody>
      </p:sp>
      <p:pic>
        <p:nvPicPr>
          <p:cNvPr id="10" name="图片 9">
            <a:extLst>
              <a:ext uri="{FF2B5EF4-FFF2-40B4-BE49-F238E27FC236}">
                <a16:creationId xmlns:a16="http://schemas.microsoft.com/office/drawing/2014/main" id="{68190BF7-9597-7F48-A5BD-B4D657B9D85A}"/>
              </a:ext>
            </a:extLst>
          </p:cNvPr>
          <p:cNvPicPr>
            <a:picLocks noChangeAspect="1"/>
          </p:cNvPicPr>
          <p:nvPr/>
        </p:nvPicPr>
        <p:blipFill>
          <a:blip r:embed="rId6"/>
          <a:stretch>
            <a:fillRect/>
          </a:stretch>
        </p:blipFill>
        <p:spPr>
          <a:xfrm>
            <a:off x="5410119" y="3344839"/>
            <a:ext cx="13758098" cy="1697107"/>
          </a:xfrm>
          <a:prstGeom prst="rect">
            <a:avLst/>
          </a:prstGeom>
          <a:ln w="38100">
            <a:solidFill>
              <a:schemeClr val="bg1">
                <a:lumMod val="75000"/>
              </a:schemeClr>
            </a:solidFill>
          </a:ln>
        </p:spPr>
      </p:pic>
      <p:pic>
        <p:nvPicPr>
          <p:cNvPr id="11" name="图片 10">
            <a:extLst>
              <a:ext uri="{FF2B5EF4-FFF2-40B4-BE49-F238E27FC236}">
                <a16:creationId xmlns:a16="http://schemas.microsoft.com/office/drawing/2014/main" id="{70C021E7-967A-CB45-ACBE-6F08F981EE92}"/>
              </a:ext>
            </a:extLst>
          </p:cNvPr>
          <p:cNvPicPr>
            <a:picLocks noChangeAspect="1"/>
          </p:cNvPicPr>
          <p:nvPr/>
        </p:nvPicPr>
        <p:blipFill>
          <a:blip r:embed="rId7"/>
          <a:stretch>
            <a:fillRect/>
          </a:stretch>
        </p:blipFill>
        <p:spPr>
          <a:xfrm>
            <a:off x="17616303" y="7134167"/>
            <a:ext cx="5856090" cy="2805851"/>
          </a:xfrm>
          <a:prstGeom prst="rect">
            <a:avLst/>
          </a:prstGeom>
          <a:ln w="38100">
            <a:solidFill>
              <a:schemeClr val="bg1">
                <a:lumMod val="75000"/>
              </a:schemeClr>
            </a:solidFill>
          </a:ln>
        </p:spPr>
      </p:pic>
      <p:pic>
        <p:nvPicPr>
          <p:cNvPr id="12" name="图片 11">
            <a:extLst>
              <a:ext uri="{FF2B5EF4-FFF2-40B4-BE49-F238E27FC236}">
                <a16:creationId xmlns:a16="http://schemas.microsoft.com/office/drawing/2014/main" id="{DC41C019-DC72-DB45-82B5-20A74954BDE5}"/>
              </a:ext>
            </a:extLst>
          </p:cNvPr>
          <p:cNvPicPr>
            <a:picLocks noChangeAspect="1"/>
          </p:cNvPicPr>
          <p:nvPr/>
        </p:nvPicPr>
        <p:blipFill>
          <a:blip r:embed="rId8"/>
          <a:stretch>
            <a:fillRect/>
          </a:stretch>
        </p:blipFill>
        <p:spPr>
          <a:xfrm>
            <a:off x="11481043" y="7125505"/>
            <a:ext cx="5866624" cy="2814513"/>
          </a:xfrm>
          <a:prstGeom prst="rect">
            <a:avLst/>
          </a:prstGeom>
          <a:ln w="38100">
            <a:solidFill>
              <a:schemeClr val="bg1">
                <a:lumMod val="75000"/>
              </a:schemeClr>
            </a:solidFill>
          </a:ln>
        </p:spPr>
      </p:pic>
      <p:sp>
        <p:nvSpPr>
          <p:cNvPr id="13" name="矩形 12">
            <a:extLst>
              <a:ext uri="{FF2B5EF4-FFF2-40B4-BE49-F238E27FC236}">
                <a16:creationId xmlns:a16="http://schemas.microsoft.com/office/drawing/2014/main" id="{AE668034-37D4-F54E-9818-DC61AF9B2B8C}"/>
              </a:ext>
            </a:extLst>
          </p:cNvPr>
          <p:cNvSpPr/>
          <p:nvPr/>
        </p:nvSpPr>
        <p:spPr>
          <a:xfrm>
            <a:off x="11402664" y="6575882"/>
            <a:ext cx="5134739" cy="400110"/>
          </a:xfrm>
          <a:prstGeom prst="rect">
            <a:avLst/>
          </a:prstGeom>
        </p:spPr>
        <p:txBody>
          <a:bodyPr wrap="none">
            <a:spAutoFit/>
          </a:bodyPr>
          <a:lstStyle/>
          <a:p>
            <a:r>
              <a:rPr lang="zh-CN" altLang="en-US" sz="2000" dirty="0">
                <a:solidFill>
                  <a:schemeClr val="bg1"/>
                </a:solidFill>
              </a:rPr>
              <a:t>https://github.com/SBoudrias/Inquirer.js</a:t>
            </a:r>
          </a:p>
        </p:txBody>
      </p:sp>
      <p:pic>
        <p:nvPicPr>
          <p:cNvPr id="16" name="图片 15">
            <a:extLst>
              <a:ext uri="{FF2B5EF4-FFF2-40B4-BE49-F238E27FC236}">
                <a16:creationId xmlns:a16="http://schemas.microsoft.com/office/drawing/2014/main" id="{0B52B339-2236-5147-97D0-500FB60EA3F8}"/>
              </a:ext>
            </a:extLst>
          </p:cNvPr>
          <p:cNvPicPr>
            <a:picLocks noChangeAspect="1"/>
          </p:cNvPicPr>
          <p:nvPr/>
        </p:nvPicPr>
        <p:blipFill>
          <a:blip r:embed="rId9"/>
          <a:stretch>
            <a:fillRect/>
          </a:stretch>
        </p:blipFill>
        <p:spPr>
          <a:xfrm>
            <a:off x="1015274" y="7912692"/>
            <a:ext cx="10088041" cy="5163926"/>
          </a:xfrm>
          <a:prstGeom prst="rect">
            <a:avLst/>
          </a:prstGeom>
          <a:ln w="38100">
            <a:solidFill>
              <a:schemeClr val="bg1">
                <a:lumMod val="75000"/>
              </a:schemeClr>
            </a:solidFill>
          </a:ln>
        </p:spPr>
      </p:pic>
      <p:sp>
        <p:nvSpPr>
          <p:cNvPr id="17" name="矩形 16">
            <a:extLst>
              <a:ext uri="{FF2B5EF4-FFF2-40B4-BE49-F238E27FC236}">
                <a16:creationId xmlns:a16="http://schemas.microsoft.com/office/drawing/2014/main" id="{6C9E873B-540A-F64E-9B1A-4BF7CA1BA3C9}"/>
              </a:ext>
            </a:extLst>
          </p:cNvPr>
          <p:cNvSpPr/>
          <p:nvPr/>
        </p:nvSpPr>
        <p:spPr>
          <a:xfrm>
            <a:off x="5410119" y="7248437"/>
            <a:ext cx="5488186" cy="400110"/>
          </a:xfrm>
          <a:prstGeom prst="rect">
            <a:avLst/>
          </a:prstGeom>
        </p:spPr>
        <p:txBody>
          <a:bodyPr wrap="square">
            <a:spAutoFit/>
          </a:bodyPr>
          <a:lstStyle/>
          <a:p>
            <a:pPr algn="l"/>
            <a:r>
              <a:rPr lang="zh-CN" altLang="en-US" sz="2000" dirty="0">
                <a:solidFill>
                  <a:schemeClr val="bg1"/>
                </a:solidFill>
              </a:rPr>
              <a:t>https://github.com/homerchen19/nba-go</a:t>
            </a:r>
          </a:p>
        </p:txBody>
      </p:sp>
      <p:pic>
        <p:nvPicPr>
          <p:cNvPr id="18" name="图片 17">
            <a:extLst>
              <a:ext uri="{FF2B5EF4-FFF2-40B4-BE49-F238E27FC236}">
                <a16:creationId xmlns:a16="http://schemas.microsoft.com/office/drawing/2014/main" id="{513F0F86-7D56-FF46-AFB8-6841E2295290}"/>
              </a:ext>
            </a:extLst>
          </p:cNvPr>
          <p:cNvPicPr>
            <a:picLocks noChangeAspect="1"/>
          </p:cNvPicPr>
          <p:nvPr/>
        </p:nvPicPr>
        <p:blipFill>
          <a:blip r:embed="rId10"/>
          <a:stretch>
            <a:fillRect/>
          </a:stretch>
        </p:blipFill>
        <p:spPr>
          <a:xfrm>
            <a:off x="19504862" y="3344839"/>
            <a:ext cx="3962943" cy="2869718"/>
          </a:xfrm>
          <a:prstGeom prst="rect">
            <a:avLst/>
          </a:prstGeom>
          <a:ln w="38100">
            <a:solidFill>
              <a:schemeClr val="bg1">
                <a:lumMod val="75000"/>
              </a:schemeClr>
            </a:solidFill>
          </a:ln>
        </p:spPr>
      </p:pic>
      <p:sp>
        <p:nvSpPr>
          <p:cNvPr id="19" name="矩形 18">
            <a:extLst>
              <a:ext uri="{FF2B5EF4-FFF2-40B4-BE49-F238E27FC236}">
                <a16:creationId xmlns:a16="http://schemas.microsoft.com/office/drawing/2014/main" id="{CFAC56C8-3EA8-DB45-AD87-F192EEA4FE7F}"/>
              </a:ext>
            </a:extLst>
          </p:cNvPr>
          <p:cNvSpPr/>
          <p:nvPr/>
        </p:nvSpPr>
        <p:spPr>
          <a:xfrm>
            <a:off x="11398076" y="10379280"/>
            <a:ext cx="4288353" cy="400110"/>
          </a:xfrm>
          <a:prstGeom prst="rect">
            <a:avLst/>
          </a:prstGeom>
        </p:spPr>
        <p:txBody>
          <a:bodyPr wrap="none">
            <a:spAutoFit/>
          </a:bodyPr>
          <a:lstStyle/>
          <a:p>
            <a:r>
              <a:rPr lang="zh-CN" altLang="en-US" sz="2000" dirty="0">
                <a:solidFill>
                  <a:schemeClr val="bg1"/>
                </a:solidFill>
              </a:rPr>
              <a:t>https://github.com/tecfu/tty-table</a:t>
            </a:r>
          </a:p>
        </p:txBody>
      </p:sp>
      <p:sp>
        <p:nvSpPr>
          <p:cNvPr id="20" name="矩形 19">
            <a:extLst>
              <a:ext uri="{FF2B5EF4-FFF2-40B4-BE49-F238E27FC236}">
                <a16:creationId xmlns:a16="http://schemas.microsoft.com/office/drawing/2014/main" id="{5FBF13BE-254D-DF47-9F8C-47A986DE17E9}"/>
              </a:ext>
            </a:extLst>
          </p:cNvPr>
          <p:cNvSpPr/>
          <p:nvPr/>
        </p:nvSpPr>
        <p:spPr>
          <a:xfrm>
            <a:off x="18602371" y="2745029"/>
            <a:ext cx="4865434" cy="400110"/>
          </a:xfrm>
          <a:prstGeom prst="rect">
            <a:avLst/>
          </a:prstGeom>
        </p:spPr>
        <p:txBody>
          <a:bodyPr wrap="none">
            <a:spAutoFit/>
          </a:bodyPr>
          <a:lstStyle/>
          <a:p>
            <a:r>
              <a:rPr lang="zh-CN" altLang="en-US" sz="2000" dirty="0">
                <a:solidFill>
                  <a:schemeClr val="bg1"/>
                </a:solidFill>
              </a:rPr>
              <a:t>https://github.com/npkgz/cli-progress</a:t>
            </a:r>
          </a:p>
        </p:txBody>
      </p:sp>
      <p:pic>
        <p:nvPicPr>
          <p:cNvPr id="21" name="图片 20">
            <a:extLst>
              <a:ext uri="{FF2B5EF4-FFF2-40B4-BE49-F238E27FC236}">
                <a16:creationId xmlns:a16="http://schemas.microsoft.com/office/drawing/2014/main" id="{F8591103-83F2-7040-9EC0-52144B0CCC99}"/>
              </a:ext>
            </a:extLst>
          </p:cNvPr>
          <p:cNvPicPr>
            <a:picLocks noChangeAspect="1"/>
          </p:cNvPicPr>
          <p:nvPr/>
        </p:nvPicPr>
        <p:blipFill>
          <a:blip r:embed="rId11"/>
          <a:stretch>
            <a:fillRect/>
          </a:stretch>
        </p:blipFill>
        <p:spPr>
          <a:xfrm>
            <a:off x="11476455" y="10926172"/>
            <a:ext cx="8633176" cy="2150446"/>
          </a:xfrm>
          <a:prstGeom prst="rect">
            <a:avLst/>
          </a:prstGeom>
          <a:ln w="38100">
            <a:solidFill>
              <a:schemeClr val="bg1">
                <a:lumMod val="75000"/>
              </a:schemeClr>
            </a:solidFill>
          </a:ln>
        </p:spPr>
      </p:pic>
      <p:sp>
        <p:nvSpPr>
          <p:cNvPr id="22" name="矩形 21">
            <a:extLst>
              <a:ext uri="{FF2B5EF4-FFF2-40B4-BE49-F238E27FC236}">
                <a16:creationId xmlns:a16="http://schemas.microsoft.com/office/drawing/2014/main" id="{82D0020C-4DD4-D549-B518-213CA4587664}"/>
              </a:ext>
            </a:extLst>
          </p:cNvPr>
          <p:cNvSpPr/>
          <p:nvPr/>
        </p:nvSpPr>
        <p:spPr>
          <a:xfrm>
            <a:off x="17580445" y="6614270"/>
            <a:ext cx="4642618" cy="400110"/>
          </a:xfrm>
          <a:prstGeom prst="rect">
            <a:avLst/>
          </a:prstGeom>
        </p:spPr>
        <p:txBody>
          <a:bodyPr wrap="none">
            <a:spAutoFit/>
          </a:bodyPr>
          <a:lstStyle/>
          <a:p>
            <a:r>
              <a:rPr lang="zh-CN" altLang="en-US" sz="2000" dirty="0">
                <a:solidFill>
                  <a:schemeClr val="bg1"/>
                </a:solidFill>
              </a:rPr>
              <a:t>https://github.com/sindresorhus/ora</a:t>
            </a:r>
          </a:p>
        </p:txBody>
      </p:sp>
    </p:spTree>
    <p:extLst>
      <p:ext uri="{BB962C8B-B14F-4D97-AF65-F5344CB8AC3E}">
        <p14:creationId xmlns:p14="http://schemas.microsoft.com/office/powerpoint/2010/main" val="691383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pic>
        <p:nvPicPr>
          <p:cNvPr id="6" name="图片 5">
            <a:extLst>
              <a:ext uri="{FF2B5EF4-FFF2-40B4-BE49-F238E27FC236}">
                <a16:creationId xmlns:a16="http://schemas.microsoft.com/office/drawing/2014/main" id="{B0FA77E7-05C8-5C41-970D-913F8269473E}"/>
              </a:ext>
            </a:extLst>
          </p:cNvPr>
          <p:cNvPicPr>
            <a:picLocks noChangeAspect="1"/>
          </p:cNvPicPr>
          <p:nvPr/>
        </p:nvPicPr>
        <p:blipFill>
          <a:blip r:embed="rId5"/>
          <a:stretch>
            <a:fillRect/>
          </a:stretch>
        </p:blipFill>
        <p:spPr>
          <a:xfrm>
            <a:off x="4166977" y="3114356"/>
            <a:ext cx="16050046" cy="8992865"/>
          </a:xfrm>
          <a:prstGeom prst="rect">
            <a:avLst/>
          </a:prstGeom>
        </p:spPr>
      </p:pic>
      <p:sp>
        <p:nvSpPr>
          <p:cNvPr id="7" name="矩形 6">
            <a:extLst>
              <a:ext uri="{FF2B5EF4-FFF2-40B4-BE49-F238E27FC236}">
                <a16:creationId xmlns:a16="http://schemas.microsoft.com/office/drawing/2014/main" id="{F460EC8E-6A34-3144-8DB6-165E47FF56B9}"/>
              </a:ext>
            </a:extLst>
          </p:cNvPr>
          <p:cNvSpPr/>
          <p:nvPr/>
        </p:nvSpPr>
        <p:spPr>
          <a:xfrm>
            <a:off x="8502425" y="12470368"/>
            <a:ext cx="8023350" cy="553998"/>
          </a:xfrm>
          <a:prstGeom prst="rect">
            <a:avLst/>
          </a:prstGeom>
        </p:spPr>
        <p:txBody>
          <a:bodyPr wrap="none">
            <a:spAutoFit/>
          </a:bodyPr>
          <a:lstStyle/>
          <a:p>
            <a:r>
              <a:rPr lang="zh-CN" altLang="en-US" dirty="0">
                <a:solidFill>
                  <a:schemeClr val="bg1"/>
                </a:solidFill>
              </a:rPr>
              <a:t>https://github.com/yaronn/blessed-contrib</a:t>
            </a:r>
          </a:p>
        </p:txBody>
      </p:sp>
      <p:sp>
        <p:nvSpPr>
          <p:cNvPr id="11" name="文本框 10">
            <a:extLst>
              <a:ext uri="{FF2B5EF4-FFF2-40B4-BE49-F238E27FC236}">
                <a16:creationId xmlns:a16="http://schemas.microsoft.com/office/drawing/2014/main" id="{55217EF4-B2C9-A747-AEDA-2C430DCADF1A}"/>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命令行图形化库</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625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84503" y="1960121"/>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8000" b="0" dirty="0">
                <a:solidFill>
                  <a:schemeClr val="bg1"/>
                </a:solidFill>
                <a:latin typeface="Microsoft YaHei" panose="020B0503020204020204" pitchFamily="34" charset="-122"/>
                <a:ea typeface="Microsoft YaHei" panose="020B0503020204020204" pitchFamily="34" charset="-122"/>
              </a:rPr>
              <a:t>中间件</a:t>
            </a:r>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矩形 4">
            <a:extLst>
              <a:ext uri="{FF2B5EF4-FFF2-40B4-BE49-F238E27FC236}">
                <a16:creationId xmlns:a16="http://schemas.microsoft.com/office/drawing/2014/main" id="{80CD8202-78AF-1A4D-882C-14E0A9B939BD}"/>
              </a:ext>
            </a:extLst>
          </p:cNvPr>
          <p:cNvSpPr/>
          <p:nvPr/>
        </p:nvSpPr>
        <p:spPr>
          <a:xfrm>
            <a:off x="3206733" y="6141638"/>
            <a:ext cx="18426633" cy="3785652"/>
          </a:xfrm>
          <a:prstGeom prst="rect">
            <a:avLst/>
          </a:prstGeom>
        </p:spPr>
        <p:txBody>
          <a:bodyPr wrap="square">
            <a:spAutoFit/>
          </a:bodyPr>
          <a:lstStyle/>
          <a:p>
            <a:pPr algn="l"/>
            <a:r>
              <a:rPr lang="zh-CN" altLang="en-US" sz="6000" b="0" dirty="0">
                <a:solidFill>
                  <a:schemeClr val="bg1"/>
                </a:solidFill>
                <a:latin typeface="Microsoft YaHei" panose="020B0503020204020204" pitchFamily="34" charset="-122"/>
                <a:ea typeface="Microsoft YaHei" panose="020B0503020204020204" pitchFamily="34" charset="-122"/>
              </a:rPr>
              <a:t>介于应用系统和</a:t>
            </a:r>
            <a:r>
              <a:rPr lang="zh-CN" altLang="en-US" sz="6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xmlns="" val="tx"/>
                    </a:ext>
                  </a:extLst>
                </a:hlinkClick>
              </a:rPr>
              <a:t>系统软件</a:t>
            </a:r>
            <a:r>
              <a:rPr lang="zh-CN" altLang="en-US" sz="6000" b="0" dirty="0">
                <a:solidFill>
                  <a:schemeClr val="bg1"/>
                </a:solidFill>
                <a:latin typeface="Microsoft YaHei" panose="020B0503020204020204" pitchFamily="34" charset="-122"/>
                <a:ea typeface="Microsoft YaHei" panose="020B0503020204020204" pitchFamily="34" charset="-122"/>
              </a:rPr>
              <a:t>之间的一类软件，它使用系统软件所提供的基础服务（功能），衔接网络上应用系统的各个部分或不同的应用，能够达到资源共享、功能共享的目的</a:t>
            </a:r>
          </a:p>
        </p:txBody>
      </p:sp>
    </p:spTree>
    <p:extLst>
      <p:ext uri="{BB962C8B-B14F-4D97-AF65-F5344CB8AC3E}">
        <p14:creationId xmlns:p14="http://schemas.microsoft.com/office/powerpoint/2010/main" val="218366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6FADBF0C-DFE1-2347-881A-86D8027B0ED5}"/>
              </a:ext>
            </a:extLst>
          </p:cNvPr>
          <p:cNvSpPr txBox="1"/>
          <p:nvPr/>
        </p:nvSpPr>
        <p:spPr>
          <a:xfrm>
            <a:off x="1774123" y="11980738"/>
            <a:ext cx="727544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十、运维与监控</a:t>
            </a:r>
          </a:p>
        </p:txBody>
      </p:sp>
      <p:sp>
        <p:nvSpPr>
          <p:cNvPr id="32" name="圆角矩形 31">
            <a:extLst>
              <a:ext uri="{FF2B5EF4-FFF2-40B4-BE49-F238E27FC236}">
                <a16:creationId xmlns:a16="http://schemas.microsoft.com/office/drawing/2014/main" id="{F33E0AA3-F5CD-814E-94B2-11CA642612F6}"/>
              </a:ext>
            </a:extLst>
          </p:cNvPr>
          <p:cNvSpPr/>
          <p:nvPr/>
        </p:nvSpPr>
        <p:spPr>
          <a:xfrm>
            <a:off x="13847226" y="8428713"/>
            <a:ext cx="4047443"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消息 </a:t>
            </a:r>
            <a:r>
              <a:rPr kumimoji="1" lang="en-US" altLang="zh-CN" sz="4000" b="0" dirty="0" err="1">
                <a:solidFill>
                  <a:schemeClr val="bg1"/>
                </a:solidFill>
                <a:latin typeface="Microsoft YaHei" panose="020B0503020204020204" pitchFamily="34" charset="-122"/>
                <a:ea typeface="Microsoft YaHei" panose="020B0503020204020204" pitchFamily="34" charset="-122"/>
              </a:rPr>
              <a:t>kafka</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a16="http://schemas.microsoft.com/office/drawing/2014/main" id="{92303742-41B3-C945-B38C-2195F71CBBD2}"/>
              </a:ext>
            </a:extLst>
          </p:cNvPr>
          <p:cNvSpPr/>
          <p:nvPr/>
        </p:nvSpPr>
        <p:spPr>
          <a:xfrm>
            <a:off x="13869935" y="9763224"/>
            <a:ext cx="8310525" cy="802692"/>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err="1">
                <a:solidFill>
                  <a:schemeClr val="bg1"/>
                </a:solidFill>
                <a:latin typeface="Microsoft YaHei" panose="020B0503020204020204" pitchFamily="34" charset="-122"/>
                <a:ea typeface="Microsoft YaHei" panose="020B0503020204020204" pitchFamily="34" charset="-122"/>
              </a:rPr>
              <a:t>FaaS</a:t>
            </a:r>
            <a:r>
              <a:rPr kumimoji="1" lang="zh-CN" altLang="en-US" sz="4000" b="0" dirty="0">
                <a:solidFill>
                  <a:schemeClr val="bg1"/>
                </a:solidFill>
                <a:latin typeface="Microsoft YaHei" panose="020B0503020204020204" pitchFamily="34" charset="-122"/>
                <a:ea typeface="Microsoft YaHei" panose="020B0503020204020204" pitchFamily="34" charset="-122"/>
              </a:rPr>
              <a:t>平台搭建与应用</a:t>
            </a:r>
          </a:p>
        </p:txBody>
      </p:sp>
      <p:sp>
        <p:nvSpPr>
          <p:cNvPr id="13" name="文本框 12">
            <a:extLst>
              <a:ext uri="{FF2B5EF4-FFF2-40B4-BE49-F238E27FC236}">
                <a16:creationId xmlns:a16="http://schemas.microsoft.com/office/drawing/2014/main" id="{4FF13848-841B-034F-96F4-8952560AC5C3}"/>
              </a:ext>
            </a:extLst>
          </p:cNvPr>
          <p:cNvSpPr txBox="1"/>
          <p:nvPr/>
        </p:nvSpPr>
        <p:spPr>
          <a:xfrm>
            <a:off x="20617046" y="3956847"/>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5" name="圆角矩形 14">
            <a:extLst>
              <a:ext uri="{FF2B5EF4-FFF2-40B4-BE49-F238E27FC236}">
                <a16:creationId xmlns:a16="http://schemas.microsoft.com/office/drawing/2014/main" id="{72784104-3554-504F-8214-94302726D2E6}"/>
              </a:ext>
            </a:extLst>
          </p:cNvPr>
          <p:cNvSpPr/>
          <p:nvPr/>
        </p:nvSpPr>
        <p:spPr>
          <a:xfrm>
            <a:off x="13822952" y="7339341"/>
            <a:ext cx="4047443"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队列 </a:t>
            </a:r>
            <a:r>
              <a:rPr kumimoji="1" lang="en-US" altLang="zh-CN" sz="4000" b="0" dirty="0">
                <a:solidFill>
                  <a:schemeClr val="bg1"/>
                </a:solidFill>
                <a:latin typeface="Microsoft YaHei" panose="020B0503020204020204" pitchFamily="34" charset="-122"/>
                <a:ea typeface="Microsoft YaHei" panose="020B0503020204020204" pitchFamily="34" charset="-122"/>
              </a:rPr>
              <a:t>bull</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9E5BF293-19A2-414A-B38F-F64BE6A99257}"/>
              </a:ext>
            </a:extLst>
          </p:cNvPr>
          <p:cNvSpPr/>
          <p:nvPr/>
        </p:nvSpPr>
        <p:spPr>
          <a:xfrm>
            <a:off x="13934335" y="12005286"/>
            <a:ext cx="8270188"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运维与监控</a:t>
            </a:r>
          </a:p>
        </p:txBody>
      </p:sp>
      <p:sp>
        <p:nvSpPr>
          <p:cNvPr id="24" name="文本框 23">
            <a:extLst>
              <a:ext uri="{FF2B5EF4-FFF2-40B4-BE49-F238E27FC236}">
                <a16:creationId xmlns:a16="http://schemas.microsoft.com/office/drawing/2014/main" id="{43DB9CED-C40B-6040-B469-81F9FE954132}"/>
              </a:ext>
            </a:extLst>
          </p:cNvPr>
          <p:cNvSpPr txBox="1"/>
          <p:nvPr/>
        </p:nvSpPr>
        <p:spPr>
          <a:xfrm>
            <a:off x="1774333" y="2758189"/>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六、</a:t>
            </a:r>
            <a:r>
              <a:rPr kumimoji="1" lang="en" altLang="zh-CN" sz="6000" b="0" dirty="0">
                <a:solidFill>
                  <a:schemeClr val="bg1"/>
                </a:solidFill>
                <a:latin typeface="Microsoft YaHei" panose="020B0503020204020204" pitchFamily="34" charset="-122"/>
                <a:ea typeface="Microsoft YaHei" panose="020B0503020204020204" pitchFamily="34" charset="-122"/>
              </a:rPr>
              <a:t>HTTP</a:t>
            </a:r>
            <a:r>
              <a:rPr kumimoji="1" lang="zh-CN" altLang="en-US" sz="6000" b="0" dirty="0">
                <a:solidFill>
                  <a:schemeClr val="bg1"/>
                </a:solidFill>
                <a:latin typeface="Microsoft YaHei" panose="020B0503020204020204" pitchFamily="34" charset="-122"/>
                <a:ea typeface="Microsoft YaHei" panose="020B0503020204020204" pitchFamily="34" charset="-122"/>
              </a:rPr>
              <a:t> 协议</a:t>
            </a:r>
          </a:p>
        </p:txBody>
      </p:sp>
      <p:sp>
        <p:nvSpPr>
          <p:cNvPr id="25" name="圆角矩形 24">
            <a:extLst>
              <a:ext uri="{FF2B5EF4-FFF2-40B4-BE49-F238E27FC236}">
                <a16:creationId xmlns:a16="http://schemas.microsoft.com/office/drawing/2014/main" id="{1BD7779C-88CF-314D-B8DD-3F40796DA77D}"/>
              </a:ext>
            </a:extLst>
          </p:cNvPr>
          <p:cNvSpPr/>
          <p:nvPr/>
        </p:nvSpPr>
        <p:spPr>
          <a:xfrm>
            <a:off x="18277399" y="7339341"/>
            <a:ext cx="3903062"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缓存 </a:t>
            </a:r>
            <a:r>
              <a:rPr kumimoji="1" lang="en-US" altLang="zh-CN" sz="4000" b="0" dirty="0" err="1">
                <a:solidFill>
                  <a:schemeClr val="bg1"/>
                </a:solidFill>
                <a:latin typeface="Microsoft YaHei" panose="020B0503020204020204" pitchFamily="34" charset="-122"/>
                <a:ea typeface="Microsoft YaHei" panose="020B0503020204020204" pitchFamily="34" charset="-122"/>
              </a:rPr>
              <a:t>redis</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C20F2523-D621-4C47-B026-CBDA6EB6B2D8}"/>
              </a:ext>
            </a:extLst>
          </p:cNvPr>
          <p:cNvSpPr txBox="1"/>
          <p:nvPr/>
        </p:nvSpPr>
        <p:spPr>
          <a:xfrm>
            <a:off x="1671624" y="7476003"/>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八、通用中间件应用</a:t>
            </a:r>
            <a:endParaRPr kumimoji="1" lang="zh-CN" altLang="en-US" sz="6000" dirty="0">
              <a:solidFill>
                <a:schemeClr val="bg1"/>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FE60DC2-B01B-C341-B24B-D59F24DEB236}"/>
              </a:ext>
            </a:extLst>
          </p:cNvPr>
          <p:cNvSpPr txBox="1"/>
          <p:nvPr/>
        </p:nvSpPr>
        <p:spPr>
          <a:xfrm>
            <a:off x="1750060" y="9680384"/>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九、</a:t>
            </a:r>
            <a:r>
              <a:rPr kumimoji="1" lang="en-US" altLang="zh-CN" sz="6000" b="0" dirty="0" err="1">
                <a:solidFill>
                  <a:schemeClr val="bg1"/>
                </a:solidFill>
                <a:latin typeface="Microsoft YaHei" panose="020B0503020204020204" pitchFamily="34" charset="-122"/>
                <a:ea typeface="Microsoft YaHei" panose="020B0503020204020204" pitchFamily="34" charset="-122"/>
              </a:rPr>
              <a:t>Faas</a:t>
            </a:r>
            <a:r>
              <a:rPr kumimoji="1" lang="zh-CN" altLang="en-US" sz="6000" b="0" dirty="0">
                <a:solidFill>
                  <a:schemeClr val="bg1"/>
                </a:solidFill>
                <a:latin typeface="Microsoft YaHei" panose="020B0503020204020204" pitchFamily="34" charset="-122"/>
                <a:ea typeface="Microsoft YaHei" panose="020B0503020204020204" pitchFamily="34" charset="-122"/>
              </a:rPr>
              <a:t>与</a:t>
            </a:r>
            <a:r>
              <a:rPr kumimoji="1" lang="en-US" altLang="zh-CN" sz="6000" b="0" dirty="0">
                <a:solidFill>
                  <a:schemeClr val="bg1"/>
                </a:solidFill>
                <a:latin typeface="Microsoft YaHei" panose="020B0503020204020204" pitchFamily="34" charset="-122"/>
                <a:ea typeface="Microsoft YaHei" panose="020B0503020204020204" pitchFamily="34" charset="-122"/>
              </a:rPr>
              <a:t>Serverless</a:t>
            </a:r>
            <a:endParaRPr kumimoji="1" lang="zh-CN" altLang="en-US" sz="600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601AD395-0CC2-244C-A71F-444CDDB78A33}"/>
              </a:ext>
            </a:extLst>
          </p:cNvPr>
          <p:cNvSpPr/>
          <p:nvPr/>
        </p:nvSpPr>
        <p:spPr>
          <a:xfrm>
            <a:off x="13727119" y="2507448"/>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https</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9" name="圆角矩形 28">
            <a:extLst>
              <a:ext uri="{FF2B5EF4-FFF2-40B4-BE49-F238E27FC236}">
                <a16:creationId xmlns:a16="http://schemas.microsoft.com/office/drawing/2014/main" id="{4BC649F2-64F9-DC4E-A947-AEC7A81D60CC}"/>
              </a:ext>
            </a:extLst>
          </p:cNvPr>
          <p:cNvSpPr/>
          <p:nvPr/>
        </p:nvSpPr>
        <p:spPr>
          <a:xfrm>
            <a:off x="18157292" y="2482900"/>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http/2</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0" name="圆角矩形 29">
            <a:extLst>
              <a:ext uri="{FF2B5EF4-FFF2-40B4-BE49-F238E27FC236}">
                <a16:creationId xmlns:a16="http://schemas.microsoft.com/office/drawing/2014/main" id="{3A4CE162-EB4D-A240-A657-E6F696AC72BB}"/>
              </a:ext>
            </a:extLst>
          </p:cNvPr>
          <p:cNvSpPr/>
          <p:nvPr/>
        </p:nvSpPr>
        <p:spPr>
          <a:xfrm>
            <a:off x="13727119" y="3577050"/>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http/3</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DA93B2D4-3B94-A747-9B80-E45570B65740}"/>
              </a:ext>
            </a:extLst>
          </p:cNvPr>
          <p:cNvSpPr/>
          <p:nvPr/>
        </p:nvSpPr>
        <p:spPr>
          <a:xfrm>
            <a:off x="13910273" y="10835037"/>
            <a:ext cx="8270187" cy="802076"/>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Serverless</a:t>
            </a:r>
            <a:r>
              <a:rPr kumimoji="1" lang="zh-CN" altLang="en-US" sz="4000" b="0" dirty="0">
                <a:solidFill>
                  <a:schemeClr val="bg1"/>
                </a:solidFill>
                <a:latin typeface="Microsoft YaHei" panose="020B0503020204020204" pitchFamily="34" charset="-122"/>
                <a:ea typeface="Microsoft YaHei" panose="020B0503020204020204" pitchFamily="34" charset="-122"/>
              </a:rPr>
              <a:t>平台搭建与应用</a:t>
            </a:r>
          </a:p>
        </p:txBody>
      </p:sp>
      <p:sp>
        <p:nvSpPr>
          <p:cNvPr id="34" name="文本框 33">
            <a:extLst>
              <a:ext uri="{FF2B5EF4-FFF2-40B4-BE49-F238E27FC236}">
                <a16:creationId xmlns:a16="http://schemas.microsoft.com/office/drawing/2014/main" id="{26DAABA8-21AC-C749-AD5F-82E99B5BB2E5}"/>
              </a:ext>
            </a:extLst>
          </p:cNvPr>
          <p:cNvSpPr txBox="1"/>
          <p:nvPr/>
        </p:nvSpPr>
        <p:spPr>
          <a:xfrm>
            <a:off x="1774333" y="1403764"/>
            <a:ext cx="984403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五、同构和 </a:t>
            </a:r>
            <a:r>
              <a:rPr kumimoji="1" lang="en" altLang="zh-CN" sz="6000" b="0" dirty="0">
                <a:solidFill>
                  <a:schemeClr val="bg1"/>
                </a:solidFill>
                <a:latin typeface="Microsoft YaHei" panose="020B0503020204020204" pitchFamily="34" charset="-122"/>
                <a:ea typeface="Microsoft YaHei" panose="020B0503020204020204" pitchFamily="34" charset="-122"/>
              </a:rPr>
              <a:t>SSR </a:t>
            </a:r>
            <a:r>
              <a:rPr kumimoji="1" lang="zh-CN" altLang="en-US" sz="6000" b="0" dirty="0">
                <a:solidFill>
                  <a:schemeClr val="bg1"/>
                </a:solidFill>
                <a:latin typeface="Microsoft YaHei" panose="020B0503020204020204" pitchFamily="34" charset="-122"/>
                <a:ea typeface="Microsoft YaHei" panose="020B0503020204020204" pitchFamily="34" charset="-122"/>
              </a:rPr>
              <a:t>服务端渲染</a:t>
            </a:r>
          </a:p>
        </p:txBody>
      </p:sp>
      <p:sp>
        <p:nvSpPr>
          <p:cNvPr id="35" name="圆角矩形 34">
            <a:extLst>
              <a:ext uri="{FF2B5EF4-FFF2-40B4-BE49-F238E27FC236}">
                <a16:creationId xmlns:a16="http://schemas.microsoft.com/office/drawing/2014/main" id="{0033FA87-371C-654E-900B-48FC6C671CB8}"/>
              </a:ext>
            </a:extLst>
          </p:cNvPr>
          <p:cNvSpPr/>
          <p:nvPr/>
        </p:nvSpPr>
        <p:spPr>
          <a:xfrm>
            <a:off x="13702845" y="1361365"/>
            <a:ext cx="8477615"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SSR</a:t>
            </a:r>
            <a:r>
              <a:rPr kumimoji="1" lang="zh-CN" altLang="en-US" sz="4000" b="0" dirty="0">
                <a:solidFill>
                  <a:schemeClr val="bg1"/>
                </a:solidFill>
                <a:latin typeface="Microsoft YaHei" panose="020B0503020204020204" pitchFamily="34" charset="-122"/>
                <a:ea typeface="Microsoft YaHei" panose="020B0503020204020204" pitchFamily="34" charset="-122"/>
              </a:rPr>
              <a:t>服务端渲染</a:t>
            </a:r>
          </a:p>
        </p:txBody>
      </p:sp>
      <p:sp>
        <p:nvSpPr>
          <p:cNvPr id="36" name="圆角矩形 35">
            <a:extLst>
              <a:ext uri="{FF2B5EF4-FFF2-40B4-BE49-F238E27FC236}">
                <a16:creationId xmlns:a16="http://schemas.microsoft.com/office/drawing/2014/main" id="{F909391E-5F17-AC48-ABAF-71C0CB8D3D02}"/>
              </a:ext>
            </a:extLst>
          </p:cNvPr>
          <p:cNvSpPr/>
          <p:nvPr/>
        </p:nvSpPr>
        <p:spPr>
          <a:xfrm>
            <a:off x="13783519" y="4855112"/>
            <a:ext cx="8396942"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Socket</a:t>
            </a:r>
            <a:r>
              <a:rPr kumimoji="1" lang="zh-CN" altLang="en-US" sz="4000" b="0" dirty="0">
                <a:solidFill>
                  <a:schemeClr val="bg1"/>
                </a:solidFill>
                <a:latin typeface="Microsoft YaHei" panose="020B0503020204020204" pitchFamily="34" charset="-122"/>
                <a:ea typeface="Microsoft YaHei" panose="020B0503020204020204" pitchFamily="34" charset="-122"/>
              </a:rPr>
              <a:t> 和 </a:t>
            </a:r>
            <a:r>
              <a:rPr kumimoji="1" lang="en-US" altLang="zh-CN" sz="4000" b="0" dirty="0">
                <a:solidFill>
                  <a:schemeClr val="bg1"/>
                </a:solidFill>
                <a:latin typeface="Microsoft YaHei" panose="020B0503020204020204" pitchFamily="34" charset="-122"/>
                <a:ea typeface="Microsoft YaHei" panose="020B0503020204020204" pitchFamily="34" charset="-122"/>
              </a:rPr>
              <a:t>SSE </a:t>
            </a:r>
            <a:r>
              <a:rPr kumimoji="1" lang="zh-CN" altLang="en-US" sz="4000" b="0" dirty="0">
                <a:solidFill>
                  <a:schemeClr val="bg1"/>
                </a:solidFill>
                <a:latin typeface="Microsoft YaHei" panose="020B0503020204020204" pitchFamily="34" charset="-122"/>
                <a:ea typeface="Microsoft YaHei" panose="020B0503020204020204" pitchFamily="34" charset="-122"/>
              </a:rPr>
              <a:t>和 </a:t>
            </a:r>
            <a:r>
              <a:rPr kumimoji="1" lang="en-US" altLang="zh-CN" sz="4000" b="0" dirty="0">
                <a:solidFill>
                  <a:schemeClr val="bg1"/>
                </a:solidFill>
                <a:latin typeface="Microsoft YaHei" panose="020B0503020204020204" pitchFamily="34" charset="-122"/>
                <a:ea typeface="Microsoft YaHei" panose="020B0503020204020204" pitchFamily="34" charset="-122"/>
              </a:rPr>
              <a:t>WebSocket</a:t>
            </a:r>
          </a:p>
        </p:txBody>
      </p:sp>
      <p:sp>
        <p:nvSpPr>
          <p:cNvPr id="37" name="文本框 36">
            <a:extLst>
              <a:ext uri="{FF2B5EF4-FFF2-40B4-BE49-F238E27FC236}">
                <a16:creationId xmlns:a16="http://schemas.microsoft.com/office/drawing/2014/main" id="{8E29A266-9FAC-DF4E-8FDC-4580DF369F9E}"/>
              </a:ext>
            </a:extLst>
          </p:cNvPr>
          <p:cNvSpPr txBox="1"/>
          <p:nvPr/>
        </p:nvSpPr>
        <p:spPr>
          <a:xfrm>
            <a:off x="1774333" y="4909944"/>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六、网络通信</a:t>
            </a:r>
          </a:p>
        </p:txBody>
      </p:sp>
      <p:sp>
        <p:nvSpPr>
          <p:cNvPr id="40" name="圆角矩形 39">
            <a:extLst>
              <a:ext uri="{FF2B5EF4-FFF2-40B4-BE49-F238E27FC236}">
                <a16:creationId xmlns:a16="http://schemas.microsoft.com/office/drawing/2014/main" id="{985573C5-FC9E-4D44-957B-67E9CDE27F76}"/>
              </a:ext>
            </a:extLst>
          </p:cNvPr>
          <p:cNvSpPr/>
          <p:nvPr/>
        </p:nvSpPr>
        <p:spPr>
          <a:xfrm>
            <a:off x="13783519" y="5972839"/>
            <a:ext cx="3966769"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视频会议</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41" name="圆角矩形 40">
            <a:extLst>
              <a:ext uri="{FF2B5EF4-FFF2-40B4-BE49-F238E27FC236}">
                <a16:creationId xmlns:a16="http://schemas.microsoft.com/office/drawing/2014/main" id="{76014F19-F660-5644-8905-D1C1E47261BD}"/>
              </a:ext>
            </a:extLst>
          </p:cNvPr>
          <p:cNvSpPr/>
          <p:nvPr/>
        </p:nvSpPr>
        <p:spPr>
          <a:xfrm>
            <a:off x="18185491" y="5948776"/>
            <a:ext cx="3966769"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terminal</a:t>
            </a:r>
          </a:p>
        </p:txBody>
      </p:sp>
      <p:sp>
        <p:nvSpPr>
          <p:cNvPr id="42" name="圆角矩形 41">
            <a:extLst>
              <a:ext uri="{FF2B5EF4-FFF2-40B4-BE49-F238E27FC236}">
                <a16:creationId xmlns:a16="http://schemas.microsoft.com/office/drawing/2014/main" id="{B513A353-BF7A-3541-A3DA-09EC13E24EBA}"/>
              </a:ext>
            </a:extLst>
          </p:cNvPr>
          <p:cNvSpPr/>
          <p:nvPr/>
        </p:nvSpPr>
        <p:spPr>
          <a:xfrm>
            <a:off x="18277399" y="8466024"/>
            <a:ext cx="3903061"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定时任务</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00C25116-4891-1D40-B671-A65BAE2A8BBB}"/>
              </a:ext>
            </a:extLst>
          </p:cNvPr>
          <p:cNvSpPr txBox="1"/>
          <p:nvPr/>
        </p:nvSpPr>
        <p:spPr>
          <a:xfrm>
            <a:off x="1870364" y="874914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3861316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8401515" y="10983951"/>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8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片 8" descr="背景图案&#10;&#10;中度可信度描述已自动生成">
            <a:extLst>
              <a:ext uri="{FF2B5EF4-FFF2-40B4-BE49-F238E27FC236}">
                <a16:creationId xmlns:a16="http://schemas.microsoft.com/office/drawing/2014/main" id="{B38F7854-B726-974E-976E-90B9FBA7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49" y="1960121"/>
            <a:ext cx="17140300" cy="8539322"/>
          </a:xfrm>
          <a:prstGeom prst="rect">
            <a:avLst/>
          </a:prstGeom>
        </p:spPr>
      </p:pic>
    </p:spTree>
    <p:extLst>
      <p:ext uri="{BB962C8B-B14F-4D97-AF65-F5344CB8AC3E}">
        <p14:creationId xmlns:p14="http://schemas.microsoft.com/office/powerpoint/2010/main" val="2259954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0" name="图片 9" descr="图示&#10;&#10;描述已自动生成">
            <a:extLst>
              <a:ext uri="{FF2B5EF4-FFF2-40B4-BE49-F238E27FC236}">
                <a16:creationId xmlns:a16="http://schemas.microsoft.com/office/drawing/2014/main" id="{8959D8DF-DEA6-BE46-B1DA-93D0CD4B3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82" y="2793381"/>
            <a:ext cx="10427629" cy="9838973"/>
          </a:xfrm>
          <a:prstGeom prst="rect">
            <a:avLst/>
          </a:prstGeom>
        </p:spPr>
      </p:pic>
      <p:sp>
        <p:nvSpPr>
          <p:cNvPr id="8" name="文本框 7">
            <a:extLst>
              <a:ext uri="{FF2B5EF4-FFF2-40B4-BE49-F238E27FC236}">
                <a16:creationId xmlns:a16="http://schemas.microsoft.com/office/drawing/2014/main" id="{980765D7-B82C-1B43-8078-B5FD1228AC20}"/>
              </a:ext>
            </a:extLst>
          </p:cNvPr>
          <p:cNvSpPr txBox="1"/>
          <p:nvPr/>
        </p:nvSpPr>
        <p:spPr>
          <a:xfrm>
            <a:off x="2812031"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7217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9307744" y="449160"/>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E42A9AC-5494-0F42-BECF-6FD66D56382B}"/>
              </a:ext>
            </a:extLst>
          </p:cNvPr>
          <p:cNvSpPr/>
          <p:nvPr/>
        </p:nvSpPr>
        <p:spPr>
          <a:xfrm>
            <a:off x="1497874" y="2974749"/>
            <a:ext cx="22053501" cy="2554545"/>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连接</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线程处理</a:t>
            </a:r>
          </a:p>
          <a:p>
            <a:pPr marL="457200" indent="-4572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每个客户端都会在服务器进程中拥有一个线程，该连接的查询只会在这个单独的线程中执行。</a:t>
            </a:r>
          </a:p>
          <a:p>
            <a:pPr marL="457200" indent="-4572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客户端连接时需要对其进行认证</a:t>
            </a:r>
          </a:p>
          <a:p>
            <a:pPr marL="457200" indent="-4572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连接成功后会继续验证客户端是否有执行特定查询的权限</a:t>
            </a:r>
          </a:p>
        </p:txBody>
      </p:sp>
      <p:sp>
        <p:nvSpPr>
          <p:cNvPr id="11" name="矩形 10">
            <a:extLst>
              <a:ext uri="{FF2B5EF4-FFF2-40B4-BE49-F238E27FC236}">
                <a16:creationId xmlns:a16="http://schemas.microsoft.com/office/drawing/2014/main" id="{3D92FA17-7334-E741-979B-B52DA968C401}"/>
              </a:ext>
            </a:extLst>
          </p:cNvPr>
          <p:cNvSpPr/>
          <p:nvPr/>
        </p:nvSpPr>
        <p:spPr>
          <a:xfrm>
            <a:off x="1497874" y="5842337"/>
            <a:ext cx="12192000" cy="1323439"/>
          </a:xfrm>
          <a:prstGeom prst="rect">
            <a:avLst/>
          </a:prstGeom>
        </p:spPr>
        <p:txBody>
          <a:bodyPr>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优化与执行</a:t>
            </a:r>
          </a:p>
          <a:p>
            <a:pPr marL="457200" indent="-457200" algn="l">
              <a:buFont typeface="Arial" panose="020B0604020202020204" pitchFamily="34" charset="0"/>
              <a:buChar char="•"/>
            </a:pPr>
            <a:r>
              <a:rPr lang="en" altLang="zh-CN" sz="4000" b="0" dirty="0" err="1">
                <a:solidFill>
                  <a:schemeClr val="bg1"/>
                </a:solidFill>
                <a:latin typeface="Microsoft YaHei" panose="020B0503020204020204" pitchFamily="34" charset="-122"/>
                <a:ea typeface="Microsoft YaHei" panose="020B0503020204020204" pitchFamily="34" charset="-122"/>
              </a:rPr>
              <a:t>mysql</a:t>
            </a:r>
            <a:r>
              <a:rPr lang="zh-CN" altLang="en-US" sz="4000" b="0" dirty="0">
                <a:solidFill>
                  <a:schemeClr val="bg1"/>
                </a:solidFill>
                <a:latin typeface="Microsoft YaHei" panose="020B0503020204020204" pitchFamily="34" charset="-122"/>
                <a:ea typeface="Microsoft YaHei" panose="020B0503020204020204" pitchFamily="34" charset="-122"/>
              </a:rPr>
              <a:t>会解析查询，创建内部数据结构</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解析树</a:t>
            </a:r>
          </a:p>
        </p:txBody>
      </p:sp>
      <p:sp>
        <p:nvSpPr>
          <p:cNvPr id="12" name="矩形 11">
            <a:extLst>
              <a:ext uri="{FF2B5EF4-FFF2-40B4-BE49-F238E27FC236}">
                <a16:creationId xmlns:a16="http://schemas.microsoft.com/office/drawing/2014/main" id="{B7714C99-9F7E-9440-8E6F-F7458D0D9241}"/>
              </a:ext>
            </a:extLst>
          </p:cNvPr>
          <p:cNvSpPr/>
          <p:nvPr/>
        </p:nvSpPr>
        <p:spPr>
          <a:xfrm>
            <a:off x="1497874" y="7478819"/>
            <a:ext cx="19205799" cy="3170099"/>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读写锁</a:t>
            </a:r>
          </a:p>
          <a:p>
            <a:pPr marL="457200" indent="-4572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实现一个由两种类型的锁组成的锁系统来解决问题</a:t>
            </a:r>
            <a:br>
              <a:rPr lang="zh-CN" altLang="en-US" sz="4000" b="0" dirty="0">
                <a:solidFill>
                  <a:schemeClr val="bg1"/>
                </a:solidFill>
                <a:latin typeface="Microsoft YaHei" panose="020B0503020204020204" pitchFamily="34" charset="-122"/>
                <a:ea typeface="Microsoft YaHei" panose="020B0503020204020204" pitchFamily="34" charset="-122"/>
              </a:rPr>
            </a:br>
            <a:r>
              <a:rPr lang="zh-CN" altLang="en-US" sz="4000" b="0" dirty="0">
                <a:solidFill>
                  <a:schemeClr val="bg1"/>
                </a:solidFill>
                <a:latin typeface="Microsoft YaHei" panose="020B0503020204020204" pitchFamily="34" charset="-122"/>
                <a:ea typeface="Microsoft YaHei" panose="020B0503020204020204" pitchFamily="34" charset="-122"/>
              </a:rPr>
              <a:t>这两种类型的锁被称为共享锁和排他锁</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也叫读锁和写锁</a:t>
            </a:r>
          </a:p>
          <a:p>
            <a:pPr marL="457200" indent="-4572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读锁是共享的，相互不干扰的。</a:t>
            </a:r>
            <a:br>
              <a:rPr lang="zh-CN" altLang="en-US" sz="4000" b="0" dirty="0">
                <a:solidFill>
                  <a:schemeClr val="bg1"/>
                </a:solidFill>
                <a:latin typeface="Microsoft YaHei" panose="020B0503020204020204" pitchFamily="34" charset="-122"/>
                <a:ea typeface="Microsoft YaHei" panose="020B0503020204020204" pitchFamily="34" charset="-122"/>
              </a:rPr>
            </a:br>
            <a:r>
              <a:rPr lang="zh-CN" altLang="en-US" sz="4000" b="0" dirty="0">
                <a:solidFill>
                  <a:schemeClr val="bg1"/>
                </a:solidFill>
                <a:latin typeface="Microsoft YaHei" panose="020B0503020204020204" pitchFamily="34" charset="-122"/>
                <a:ea typeface="Microsoft YaHei" panose="020B0503020204020204" pitchFamily="34" charset="-122"/>
              </a:rPr>
              <a:t>写锁是排他的，即写锁会阻塞其他的写锁和读锁</a:t>
            </a:r>
          </a:p>
        </p:txBody>
      </p:sp>
      <p:sp>
        <p:nvSpPr>
          <p:cNvPr id="7" name="矩形 6">
            <a:extLst>
              <a:ext uri="{FF2B5EF4-FFF2-40B4-BE49-F238E27FC236}">
                <a16:creationId xmlns:a16="http://schemas.microsoft.com/office/drawing/2014/main" id="{1846AD36-D646-074B-A5AB-A5544CFC1DFB}"/>
              </a:ext>
            </a:extLst>
          </p:cNvPr>
          <p:cNvSpPr/>
          <p:nvPr/>
        </p:nvSpPr>
        <p:spPr>
          <a:xfrm>
            <a:off x="1497874" y="10961961"/>
            <a:ext cx="19637829" cy="1938992"/>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锁粒度</a:t>
            </a:r>
          </a:p>
          <a:p>
            <a:pPr marL="571500" indent="-5715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任何情况下，锁定的数据越少，系统的并发程度越高</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前提是相互之间不发生冲突</a:t>
            </a:r>
            <a:r>
              <a:rPr lang="en-US" altLang="zh-CN" sz="4000" b="0" dirty="0">
                <a:solidFill>
                  <a:schemeClr val="bg1"/>
                </a:solidFill>
                <a:latin typeface="Microsoft YaHei" panose="020B0503020204020204" pitchFamily="34" charset="-122"/>
                <a:ea typeface="Microsoft YaHei" panose="020B0503020204020204" pitchFamily="34" charset="-122"/>
              </a:rPr>
              <a:t>)</a:t>
            </a:r>
          </a:p>
          <a:p>
            <a:pPr marL="571500" indent="-5715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加锁也需要消耗资源</a:t>
            </a:r>
          </a:p>
        </p:txBody>
      </p:sp>
    </p:spTree>
    <p:extLst>
      <p:ext uri="{BB962C8B-B14F-4D97-AF65-F5344CB8AC3E}">
        <p14:creationId xmlns:p14="http://schemas.microsoft.com/office/powerpoint/2010/main" val="546257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文本框 7">
            <a:extLst>
              <a:ext uri="{FF2B5EF4-FFF2-40B4-BE49-F238E27FC236}">
                <a16:creationId xmlns:a16="http://schemas.microsoft.com/office/drawing/2014/main" id="{9E995976-4EE1-3946-A8A6-3DB679C5FE5B}"/>
              </a:ext>
            </a:extLst>
          </p:cNvPr>
          <p:cNvSpPr txBox="1"/>
          <p:nvPr/>
        </p:nvSpPr>
        <p:spPr>
          <a:xfrm>
            <a:off x="2812031"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数据表</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F11705A-08E6-5644-BE59-87EC5EFAF7D7}"/>
              </a:ext>
            </a:extLst>
          </p:cNvPr>
          <p:cNvPicPr>
            <a:picLocks noChangeAspect="1"/>
          </p:cNvPicPr>
          <p:nvPr/>
        </p:nvPicPr>
        <p:blipFill>
          <a:blip r:embed="rId3"/>
          <a:stretch>
            <a:fillRect/>
          </a:stretch>
        </p:blipFill>
        <p:spPr>
          <a:xfrm>
            <a:off x="4555347" y="4030617"/>
            <a:ext cx="15273305" cy="6595291"/>
          </a:xfrm>
          <a:prstGeom prst="rect">
            <a:avLst/>
          </a:prstGeom>
        </p:spPr>
      </p:pic>
    </p:spTree>
    <p:extLst>
      <p:ext uri="{BB962C8B-B14F-4D97-AF65-F5344CB8AC3E}">
        <p14:creationId xmlns:p14="http://schemas.microsoft.com/office/powerpoint/2010/main" val="1826736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910862" y="853068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文本框 7">
            <a:extLst>
              <a:ext uri="{FF2B5EF4-FFF2-40B4-BE49-F238E27FC236}">
                <a16:creationId xmlns:a16="http://schemas.microsoft.com/office/drawing/2014/main" id="{9E995976-4EE1-3946-A8A6-3DB679C5FE5B}"/>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存储引擎</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3A1E20A7-A0F0-E640-A6AD-7EA75D30FEFA}"/>
              </a:ext>
            </a:extLst>
          </p:cNvPr>
          <p:cNvPicPr>
            <a:picLocks noChangeAspect="1"/>
          </p:cNvPicPr>
          <p:nvPr/>
        </p:nvPicPr>
        <p:blipFill>
          <a:blip r:embed="rId3"/>
          <a:stretch>
            <a:fillRect/>
          </a:stretch>
        </p:blipFill>
        <p:spPr>
          <a:xfrm>
            <a:off x="6418498" y="2735183"/>
            <a:ext cx="9796577" cy="5570889"/>
          </a:xfrm>
          <a:prstGeom prst="rect">
            <a:avLst/>
          </a:prstGeom>
        </p:spPr>
      </p:pic>
      <p:sp>
        <p:nvSpPr>
          <p:cNvPr id="7" name="矩形 6">
            <a:extLst>
              <a:ext uri="{FF2B5EF4-FFF2-40B4-BE49-F238E27FC236}">
                <a16:creationId xmlns:a16="http://schemas.microsoft.com/office/drawing/2014/main" id="{35E94D9D-2F1E-B04E-83A0-F04219C7355C}"/>
              </a:ext>
            </a:extLst>
          </p:cNvPr>
          <p:cNvSpPr/>
          <p:nvPr/>
        </p:nvSpPr>
        <p:spPr>
          <a:xfrm>
            <a:off x="1497873" y="8827258"/>
            <a:ext cx="2266967"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MyISAM</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675F669A-1AD4-864C-8E23-B350FF7C5A75}"/>
              </a:ext>
            </a:extLst>
          </p:cNvPr>
          <p:cNvSpPr/>
          <p:nvPr/>
        </p:nvSpPr>
        <p:spPr>
          <a:xfrm>
            <a:off x="1497873" y="9743653"/>
            <a:ext cx="19637829" cy="1938992"/>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适用于查询密集型，插入密集型，性能极佳，内存占用和空间占用少，支持全文索引，没有主键和表，不支持事务处理，不支持外键，适合大项目总量上亿行的某一类型</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如日志，调查统计</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的业务表</a:t>
            </a:r>
          </a:p>
        </p:txBody>
      </p:sp>
      <p:sp>
        <p:nvSpPr>
          <p:cNvPr id="10" name="文本框 9">
            <a:extLst>
              <a:ext uri="{FF2B5EF4-FFF2-40B4-BE49-F238E27FC236}">
                <a16:creationId xmlns:a16="http://schemas.microsoft.com/office/drawing/2014/main" id="{75C176E2-9D35-1442-88F6-5387B0B99E27}"/>
              </a:ext>
            </a:extLst>
          </p:cNvPr>
          <p:cNvSpPr txBox="1"/>
          <p:nvPr/>
        </p:nvSpPr>
        <p:spPr>
          <a:xfrm>
            <a:off x="7236823" y="10685417"/>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4" name="矩形 13">
            <a:extLst>
              <a:ext uri="{FF2B5EF4-FFF2-40B4-BE49-F238E27FC236}">
                <a16:creationId xmlns:a16="http://schemas.microsoft.com/office/drawing/2014/main" id="{C6E8D2F9-872A-5249-BBF0-6821ED781261}"/>
              </a:ext>
            </a:extLst>
          </p:cNvPr>
          <p:cNvSpPr/>
          <p:nvPr/>
        </p:nvSpPr>
        <p:spPr>
          <a:xfrm>
            <a:off x="1497873" y="12187729"/>
            <a:ext cx="2629989"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InnoDB</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098926F9-4BAE-6D4A-BF3D-7BBED529E093}"/>
              </a:ext>
            </a:extLst>
          </p:cNvPr>
          <p:cNvSpPr/>
          <p:nvPr/>
        </p:nvSpPr>
        <p:spPr>
          <a:xfrm>
            <a:off x="4232537" y="12187729"/>
            <a:ext cx="7084250" cy="707886"/>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支持事务处理，支持行级锁</a:t>
            </a:r>
          </a:p>
        </p:txBody>
      </p:sp>
    </p:spTree>
    <p:extLst>
      <p:ext uri="{BB962C8B-B14F-4D97-AF65-F5344CB8AC3E}">
        <p14:creationId xmlns:p14="http://schemas.microsoft.com/office/powerpoint/2010/main" val="963082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查询</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72DC5F2A-887C-1E4A-BEA7-AD23A3DC1A76}"/>
              </a:ext>
            </a:extLst>
          </p:cNvPr>
          <p:cNvSpPr/>
          <p:nvPr/>
        </p:nvSpPr>
        <p:spPr>
          <a:xfrm>
            <a:off x="2306796" y="5305140"/>
            <a:ext cx="20243968" cy="861774"/>
          </a:xfrm>
          <a:prstGeom prst="rect">
            <a:avLst/>
          </a:prstGeom>
        </p:spPr>
        <p:txBody>
          <a:bodyPr wrap="squar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select * from c</a:t>
            </a:r>
            <a:r>
              <a:rPr lang="en-US" altLang="zh-CN" sz="5000" b="0" dirty="0">
                <a:solidFill>
                  <a:schemeClr val="bg1"/>
                </a:solidFill>
                <a:latin typeface="Microsoft YaHei" panose="020B0503020204020204" pitchFamily="34" charset="-122"/>
                <a:ea typeface="Microsoft YaHei" panose="020B0503020204020204" pitchFamily="34" charset="-122"/>
              </a:rPr>
              <a:t>us</a:t>
            </a:r>
            <a:r>
              <a:rPr lang="en" altLang="zh-CN" sz="5000" b="0" dirty="0" err="1">
                <a:solidFill>
                  <a:schemeClr val="bg1"/>
                </a:solidFill>
                <a:latin typeface="Microsoft YaHei" panose="020B0503020204020204" pitchFamily="34" charset="-122"/>
                <a:ea typeface="Microsoft YaHei" panose="020B0503020204020204" pitchFamily="34" charset="-122"/>
              </a:rPr>
              <a:t>tomers</a:t>
            </a:r>
            <a:r>
              <a:rPr lang="en" altLang="zh-CN" sz="5000" b="0" dirty="0">
                <a:solidFill>
                  <a:schemeClr val="bg1"/>
                </a:solidFill>
                <a:latin typeface="Microsoft YaHei" panose="020B0503020204020204" pitchFamily="34" charset="-122"/>
                <a:ea typeface="Microsoft YaHei" panose="020B0503020204020204" pitchFamily="34" charset="-122"/>
              </a:rPr>
              <a:t> where </a:t>
            </a:r>
            <a:r>
              <a:rPr lang="en-US" altLang="zh-CN" sz="5000" b="0" dirty="0">
                <a:solidFill>
                  <a:schemeClr val="bg1"/>
                </a:solidFill>
                <a:latin typeface="Microsoft YaHei" panose="020B0503020204020204" pitchFamily="34" charset="-122"/>
                <a:ea typeface="Microsoft YaHei" panose="020B0503020204020204" pitchFamily="34" charset="-122"/>
              </a:rPr>
              <a:t>user</a:t>
            </a:r>
            <a:r>
              <a:rPr lang="en" altLang="zh-CN" sz="5000" b="0" dirty="0">
                <a:solidFill>
                  <a:schemeClr val="bg1"/>
                </a:solidFill>
                <a:latin typeface="Microsoft YaHei" panose="020B0503020204020204" pitchFamily="34" charset="-122"/>
                <a:ea typeface="Microsoft YaHei" panose="020B0503020204020204" pitchFamily="34" charset="-122"/>
              </a:rPr>
              <a:t>_id in (select </a:t>
            </a:r>
            <a:r>
              <a:rPr lang="en" altLang="zh-CN" sz="5000" b="0" dirty="0" err="1">
                <a:solidFill>
                  <a:schemeClr val="bg1"/>
                </a:solidFill>
                <a:latin typeface="Microsoft YaHei" panose="020B0503020204020204" pitchFamily="34" charset="-122"/>
                <a:ea typeface="Microsoft YaHei" panose="020B0503020204020204" pitchFamily="34" charset="-122"/>
              </a:rPr>
              <a:t>uid</a:t>
            </a:r>
            <a:r>
              <a:rPr lang="en" altLang="zh-CN" sz="5000" b="0" dirty="0">
                <a:solidFill>
                  <a:schemeClr val="bg1"/>
                </a:solidFill>
                <a:latin typeface="Microsoft YaHei" panose="020B0503020204020204" pitchFamily="34" charset="-122"/>
                <a:ea typeface="Microsoft YaHei" panose="020B0503020204020204" pitchFamily="34" charset="-122"/>
              </a:rPr>
              <a:t> from user);</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D2081D10-64C0-9248-ABEA-2AFFCC1E6F02}"/>
              </a:ext>
            </a:extLst>
          </p:cNvPr>
          <p:cNvSpPr/>
          <p:nvPr/>
        </p:nvSpPr>
        <p:spPr>
          <a:xfrm>
            <a:off x="8323987" y="10604361"/>
            <a:ext cx="10620215" cy="1015663"/>
          </a:xfrm>
          <a:prstGeom prst="rect">
            <a:avLst/>
          </a:prstGeom>
        </p:spPr>
        <p:txBody>
          <a:bodyPr wrap="none">
            <a:spAutoFit/>
          </a:bodyPr>
          <a:lstStyle/>
          <a:p>
            <a:r>
              <a:rPr lang="en-US" altLang="zh-CN" dirty="0" err="1">
                <a:solidFill>
                  <a:schemeClr val="bg1"/>
                </a:solidFill>
              </a:rPr>
              <a:t>mysql</a:t>
            </a:r>
            <a:r>
              <a:rPr lang="zh-CN" altLang="en-US" dirty="0">
                <a:solidFill>
                  <a:schemeClr val="bg1"/>
                </a:solidFill>
              </a:rPr>
              <a:t>菜鸟教程</a:t>
            </a:r>
            <a:endParaRPr lang="en-US" altLang="zh-CN" dirty="0">
              <a:solidFill>
                <a:schemeClr val="bg1"/>
              </a:solidFill>
            </a:endParaRPr>
          </a:p>
          <a:p>
            <a:r>
              <a:rPr lang="zh-CN" altLang="en-US" dirty="0">
                <a:solidFill>
                  <a:schemeClr val="bg1"/>
                </a:solidFill>
              </a:rPr>
              <a:t>https://www.runoob.com/mysql/mysql-select-query.html</a:t>
            </a:r>
          </a:p>
        </p:txBody>
      </p:sp>
      <p:sp>
        <p:nvSpPr>
          <p:cNvPr id="13" name="文本框 12">
            <a:extLst>
              <a:ext uri="{FF2B5EF4-FFF2-40B4-BE49-F238E27FC236}">
                <a16:creationId xmlns:a16="http://schemas.microsoft.com/office/drawing/2014/main" id="{A28D1A29-EEE3-214C-A913-0F87304F07C0}"/>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72823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索引</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A2FF2CF7-A827-E34C-86B6-6888B99C4DA8}"/>
              </a:ext>
            </a:extLst>
          </p:cNvPr>
          <p:cNvPicPr>
            <a:picLocks noChangeAspect="1"/>
          </p:cNvPicPr>
          <p:nvPr/>
        </p:nvPicPr>
        <p:blipFill>
          <a:blip r:embed="rId3"/>
          <a:stretch>
            <a:fillRect/>
          </a:stretch>
        </p:blipFill>
        <p:spPr>
          <a:xfrm>
            <a:off x="10749839" y="3267678"/>
            <a:ext cx="10902646" cy="5869442"/>
          </a:xfrm>
          <a:prstGeom prst="rect">
            <a:avLst/>
          </a:prstGeom>
        </p:spPr>
      </p:pic>
      <p:sp>
        <p:nvSpPr>
          <p:cNvPr id="11" name="文本框 10">
            <a:extLst>
              <a:ext uri="{FF2B5EF4-FFF2-40B4-BE49-F238E27FC236}">
                <a16:creationId xmlns:a16="http://schemas.microsoft.com/office/drawing/2014/main" id="{A7AB3DE3-707D-C44B-9E57-0EADE1B530F3}"/>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BA9D67A7-C8F6-8E4A-BA55-A239D5285157}"/>
              </a:ext>
            </a:extLst>
          </p:cNvPr>
          <p:cNvSpPr/>
          <p:nvPr/>
        </p:nvSpPr>
        <p:spPr>
          <a:xfrm>
            <a:off x="1738476" y="9657613"/>
            <a:ext cx="20907048" cy="3170099"/>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索引创建和使用原则：</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选择区分度高的列作为索引  </a:t>
            </a:r>
            <a:r>
              <a:rPr lang="en" altLang="zh-CN" sz="5000" b="0" dirty="0">
                <a:solidFill>
                  <a:schemeClr val="bg1"/>
                </a:solidFill>
                <a:latin typeface="Microsoft YaHei" panose="020B0503020204020204" pitchFamily="34" charset="-122"/>
                <a:ea typeface="Microsoft YaHei" panose="020B0503020204020204" pitchFamily="34" charset="-122"/>
              </a:rPr>
              <a:t>count(distinct col)/count(*)</a:t>
            </a:r>
          </a:p>
          <a:p>
            <a:pPr algn="l"/>
            <a:r>
              <a:rPr lang="zh-CN" altLang="en-US" sz="5000" b="0" dirty="0">
                <a:solidFill>
                  <a:schemeClr val="bg1"/>
                </a:solidFill>
                <a:latin typeface="Microsoft YaHei" panose="020B0503020204020204" pitchFamily="34" charset="-122"/>
                <a:ea typeface="Microsoft YaHei" panose="020B0503020204020204" pitchFamily="34" charset="-122"/>
              </a:rPr>
              <a:t>最左前缀匹配原则，</a:t>
            </a:r>
            <a:r>
              <a:rPr lang="en" altLang="zh-CN" sz="5000" b="0" dirty="0" err="1">
                <a:solidFill>
                  <a:schemeClr val="bg1"/>
                </a:solidFill>
                <a:latin typeface="Microsoft YaHei" panose="020B0503020204020204" pitchFamily="34" charset="-122"/>
                <a:ea typeface="Microsoft YaHei" panose="020B0503020204020204" pitchFamily="34" charset="-122"/>
              </a:rPr>
              <a:t>mysql</a:t>
            </a:r>
            <a:r>
              <a:rPr lang="zh-CN" altLang="en-US" sz="5000" b="0" dirty="0">
                <a:solidFill>
                  <a:schemeClr val="bg1"/>
                </a:solidFill>
                <a:latin typeface="Microsoft YaHei" panose="020B0503020204020204" pitchFamily="34" charset="-122"/>
                <a:ea typeface="Microsoft YaHei" panose="020B0503020204020204" pitchFamily="34" charset="-122"/>
              </a:rPr>
              <a:t>会一直向右匹配直到遇到范围查询就停止匹配</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索引列不要参与计算</a:t>
            </a:r>
            <a:endParaRPr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037E4E0E-6515-BA43-8195-939A03616C6C}"/>
              </a:ext>
            </a:extLst>
          </p:cNvPr>
          <p:cNvSpPr/>
          <p:nvPr/>
        </p:nvSpPr>
        <p:spPr>
          <a:xfrm>
            <a:off x="2051284" y="4421499"/>
            <a:ext cx="4719562" cy="861774"/>
          </a:xfrm>
          <a:prstGeom prst="rect">
            <a:avLst/>
          </a:prstGeom>
        </p:spPr>
        <p:txBody>
          <a:bodyPr wrap="non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explain </a:t>
            </a:r>
            <a:r>
              <a:rPr lang="en" altLang="zh-CN" sz="5000" b="0" dirty="0" err="1">
                <a:solidFill>
                  <a:schemeClr val="bg1"/>
                </a:solidFill>
                <a:latin typeface="Microsoft YaHei" panose="020B0503020204020204" pitchFamily="34" charset="-122"/>
                <a:ea typeface="Microsoft YaHei" panose="020B0503020204020204" pitchFamily="34" charset="-122"/>
              </a:rPr>
              <a:t>sql</a:t>
            </a:r>
            <a:r>
              <a:rPr lang="zh-CN" altLang="en" sz="5000" b="0" dirty="0">
                <a:solidFill>
                  <a:schemeClr val="bg1"/>
                </a:solidFill>
                <a:latin typeface="Microsoft YaHei" panose="020B0503020204020204" pitchFamily="34" charset="-122"/>
                <a:ea typeface="Microsoft YaHei" panose="020B0503020204020204" pitchFamily="34" charset="-122"/>
              </a:rPr>
              <a:t>语</a:t>
            </a:r>
            <a:r>
              <a:rPr lang="zh-CN" altLang="en-US" sz="5000" b="0" dirty="0">
                <a:solidFill>
                  <a:schemeClr val="bg1"/>
                </a:solidFill>
                <a:latin typeface="Microsoft YaHei" panose="020B0503020204020204" pitchFamily="34" charset="-122"/>
                <a:ea typeface="Microsoft YaHei" panose="020B0503020204020204" pitchFamily="34" charset="-122"/>
              </a:rPr>
              <a:t>句</a:t>
            </a:r>
          </a:p>
        </p:txBody>
      </p:sp>
    </p:spTree>
    <p:extLst>
      <p:ext uri="{BB962C8B-B14F-4D97-AF65-F5344CB8AC3E}">
        <p14:creationId xmlns:p14="http://schemas.microsoft.com/office/powerpoint/2010/main" val="395624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分库分表</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CE84A38-B6AE-2C41-93FF-A8ECDABE3B01}"/>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ECEA413-6FCF-0F42-B514-1AF314475633}"/>
              </a:ext>
            </a:extLst>
          </p:cNvPr>
          <p:cNvSpPr/>
          <p:nvPr/>
        </p:nvSpPr>
        <p:spPr>
          <a:xfrm>
            <a:off x="3439049" y="3538846"/>
            <a:ext cx="2749471" cy="861774"/>
          </a:xfrm>
          <a:prstGeom prst="rect">
            <a:avLst/>
          </a:prstGeom>
        </p:spPr>
        <p:txBody>
          <a:bodyPr wrap="none">
            <a:spAutoFit/>
          </a:bodyPr>
          <a:lstStyle/>
          <a:p>
            <a:r>
              <a:rPr lang="zh-CN" altLang="en" sz="5000" b="0" dirty="0">
                <a:solidFill>
                  <a:schemeClr val="bg1"/>
                </a:solidFill>
                <a:latin typeface="PingFang SC" panose="020B0400000000000000" pitchFamily="34" charset="-122"/>
                <a:ea typeface="PingFang SC" panose="020B0400000000000000" pitchFamily="34" charset="-122"/>
              </a:rPr>
              <a:t>水平</a:t>
            </a:r>
            <a:r>
              <a:rPr lang="zh-CN" altLang="en-US" sz="5000" b="0" dirty="0">
                <a:solidFill>
                  <a:schemeClr val="bg1"/>
                </a:solidFill>
                <a:latin typeface="PingFang SC" panose="020B0400000000000000" pitchFamily="34" charset="-122"/>
                <a:ea typeface="PingFang SC" panose="020B0400000000000000" pitchFamily="34" charset="-122"/>
              </a:rPr>
              <a:t>分表</a:t>
            </a:r>
            <a:endParaRPr lang="zh-CN" altLang="en-US" sz="5000" dirty="0">
              <a:solidFill>
                <a:schemeClr val="bg1"/>
              </a:solidFill>
            </a:endParaRPr>
          </a:p>
        </p:txBody>
      </p:sp>
      <p:sp>
        <p:nvSpPr>
          <p:cNvPr id="12" name="矩形 11">
            <a:extLst>
              <a:ext uri="{FF2B5EF4-FFF2-40B4-BE49-F238E27FC236}">
                <a16:creationId xmlns:a16="http://schemas.microsoft.com/office/drawing/2014/main" id="{A7A1F694-B9AD-0840-87C5-AF46B7EEA86E}"/>
              </a:ext>
            </a:extLst>
          </p:cNvPr>
          <p:cNvSpPr/>
          <p:nvPr/>
        </p:nvSpPr>
        <p:spPr>
          <a:xfrm>
            <a:off x="16518353" y="3538846"/>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垂直分表</a:t>
            </a:r>
            <a:endParaRPr lang="zh-CN" altLang="en-US" sz="5000" dirty="0">
              <a:solidFill>
                <a:schemeClr val="bg1"/>
              </a:solidFill>
            </a:endParaRPr>
          </a:p>
        </p:txBody>
      </p:sp>
      <p:pic>
        <p:nvPicPr>
          <p:cNvPr id="7" name="图片 6">
            <a:extLst>
              <a:ext uri="{FF2B5EF4-FFF2-40B4-BE49-F238E27FC236}">
                <a16:creationId xmlns:a16="http://schemas.microsoft.com/office/drawing/2014/main" id="{CA62BE1A-B947-E34E-8316-00510F00716B}"/>
              </a:ext>
            </a:extLst>
          </p:cNvPr>
          <p:cNvPicPr>
            <a:picLocks noChangeAspect="1"/>
          </p:cNvPicPr>
          <p:nvPr/>
        </p:nvPicPr>
        <p:blipFill>
          <a:blip r:embed="rId3"/>
          <a:stretch>
            <a:fillRect/>
          </a:stretch>
        </p:blipFill>
        <p:spPr>
          <a:xfrm>
            <a:off x="1032994" y="5305333"/>
            <a:ext cx="8215510" cy="6707457"/>
          </a:xfrm>
          <a:prstGeom prst="rect">
            <a:avLst/>
          </a:prstGeom>
        </p:spPr>
      </p:pic>
      <p:pic>
        <p:nvPicPr>
          <p:cNvPr id="11" name="图片 10">
            <a:extLst>
              <a:ext uri="{FF2B5EF4-FFF2-40B4-BE49-F238E27FC236}">
                <a16:creationId xmlns:a16="http://schemas.microsoft.com/office/drawing/2014/main" id="{2B22A145-43CF-2541-9983-0BE8DE5A3A94}"/>
              </a:ext>
            </a:extLst>
          </p:cNvPr>
          <p:cNvPicPr>
            <a:picLocks noChangeAspect="1"/>
          </p:cNvPicPr>
          <p:nvPr/>
        </p:nvPicPr>
        <p:blipFill>
          <a:blip r:embed="rId4"/>
          <a:stretch>
            <a:fillRect/>
          </a:stretch>
        </p:blipFill>
        <p:spPr>
          <a:xfrm>
            <a:off x="12572947" y="5305333"/>
            <a:ext cx="10640282" cy="3724099"/>
          </a:xfrm>
          <a:prstGeom prst="rect">
            <a:avLst/>
          </a:prstGeom>
        </p:spPr>
      </p:pic>
      <p:sp>
        <p:nvSpPr>
          <p:cNvPr id="15" name="矩形 14">
            <a:extLst>
              <a:ext uri="{FF2B5EF4-FFF2-40B4-BE49-F238E27FC236}">
                <a16:creationId xmlns:a16="http://schemas.microsoft.com/office/drawing/2014/main" id="{76F4E2AD-360E-6C4C-93A3-3017F35A734D}"/>
              </a:ext>
            </a:extLst>
          </p:cNvPr>
          <p:cNvSpPr/>
          <p:nvPr/>
        </p:nvSpPr>
        <p:spPr>
          <a:xfrm>
            <a:off x="12572946" y="9934145"/>
            <a:ext cx="10640281" cy="1323439"/>
          </a:xfrm>
          <a:prstGeom prst="rect">
            <a:avLst/>
          </a:prstGeom>
        </p:spPr>
        <p:txBody>
          <a:bodyPr wrap="square">
            <a:spAutoFit/>
          </a:bodyPr>
          <a:lstStyle/>
          <a:p>
            <a:pPr algn="l"/>
            <a:r>
              <a:rPr lang="zh-CN" altLang="en-US" sz="4000" b="0" dirty="0">
                <a:solidFill>
                  <a:schemeClr val="bg1"/>
                </a:solidFill>
                <a:latin typeface="PingFang SC" panose="020B0400000000000000" pitchFamily="34" charset="-122"/>
                <a:ea typeface="PingFang SC" panose="020B0400000000000000" pitchFamily="34" charset="-122"/>
              </a:rPr>
              <a:t>以字段为依据，按照字段的活跃性，将表中字段拆到不同的表（主表和扩展表）中</a:t>
            </a:r>
            <a:endParaRPr lang="zh-CN" altLang="en-US" sz="4000" dirty="0">
              <a:solidFill>
                <a:schemeClr val="bg1"/>
              </a:solidFill>
            </a:endParaRPr>
          </a:p>
        </p:txBody>
      </p:sp>
    </p:spTree>
    <p:extLst>
      <p:ext uri="{BB962C8B-B14F-4D97-AF65-F5344CB8AC3E}">
        <p14:creationId xmlns:p14="http://schemas.microsoft.com/office/powerpoint/2010/main" val="2856805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集群</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2D06C43-63BA-A740-96C8-A29755CC6E31}"/>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2E800031-A58D-CC48-AB8E-7DA4D9A2E581}"/>
              </a:ext>
            </a:extLst>
          </p:cNvPr>
          <p:cNvPicPr>
            <a:picLocks noChangeAspect="1"/>
          </p:cNvPicPr>
          <p:nvPr/>
        </p:nvPicPr>
        <p:blipFill>
          <a:blip r:embed="rId3"/>
          <a:stretch>
            <a:fillRect/>
          </a:stretch>
        </p:blipFill>
        <p:spPr>
          <a:xfrm>
            <a:off x="3326309" y="4895491"/>
            <a:ext cx="9916340" cy="6926638"/>
          </a:xfrm>
          <a:prstGeom prst="rect">
            <a:avLst/>
          </a:prstGeom>
        </p:spPr>
      </p:pic>
      <p:sp>
        <p:nvSpPr>
          <p:cNvPr id="12" name="矩形 11">
            <a:extLst>
              <a:ext uri="{FF2B5EF4-FFF2-40B4-BE49-F238E27FC236}">
                <a16:creationId xmlns:a16="http://schemas.microsoft.com/office/drawing/2014/main" id="{44E64CA4-D842-6341-A21A-2072FAE16905}"/>
              </a:ext>
            </a:extLst>
          </p:cNvPr>
          <p:cNvSpPr/>
          <p:nvPr/>
        </p:nvSpPr>
        <p:spPr>
          <a:xfrm>
            <a:off x="4697909" y="12162593"/>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主从复制</a:t>
            </a:r>
            <a:endParaRPr lang="zh-CN" altLang="en-US" sz="5000" dirty="0">
              <a:solidFill>
                <a:schemeClr val="bg1"/>
              </a:solidFill>
            </a:endParaRPr>
          </a:p>
        </p:txBody>
      </p:sp>
      <p:sp>
        <p:nvSpPr>
          <p:cNvPr id="13" name="矩形 12">
            <a:extLst>
              <a:ext uri="{FF2B5EF4-FFF2-40B4-BE49-F238E27FC236}">
                <a16:creationId xmlns:a16="http://schemas.microsoft.com/office/drawing/2014/main" id="{B83FBEC7-1BF1-3C4B-9354-565A58C3FD2B}"/>
              </a:ext>
            </a:extLst>
          </p:cNvPr>
          <p:cNvSpPr/>
          <p:nvPr/>
        </p:nvSpPr>
        <p:spPr>
          <a:xfrm>
            <a:off x="4031158" y="3432598"/>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主从架构</a:t>
            </a:r>
            <a:endParaRPr lang="zh-CN" altLang="en-US" sz="5000" dirty="0">
              <a:solidFill>
                <a:schemeClr val="bg1"/>
              </a:solidFill>
            </a:endParaRPr>
          </a:p>
        </p:txBody>
      </p:sp>
      <p:pic>
        <p:nvPicPr>
          <p:cNvPr id="7" name="图片 6">
            <a:extLst>
              <a:ext uri="{FF2B5EF4-FFF2-40B4-BE49-F238E27FC236}">
                <a16:creationId xmlns:a16="http://schemas.microsoft.com/office/drawing/2014/main" id="{F944BB8D-5A88-F94B-ADD6-65E7A2E8EA74}"/>
              </a:ext>
            </a:extLst>
          </p:cNvPr>
          <p:cNvPicPr>
            <a:picLocks noChangeAspect="1"/>
          </p:cNvPicPr>
          <p:nvPr/>
        </p:nvPicPr>
        <p:blipFill>
          <a:blip r:embed="rId4"/>
          <a:stretch>
            <a:fillRect/>
          </a:stretch>
        </p:blipFill>
        <p:spPr>
          <a:xfrm>
            <a:off x="15161260" y="4852665"/>
            <a:ext cx="5988050" cy="6969464"/>
          </a:xfrm>
          <a:prstGeom prst="rect">
            <a:avLst/>
          </a:prstGeom>
        </p:spPr>
      </p:pic>
      <p:sp>
        <p:nvSpPr>
          <p:cNvPr id="15" name="矩形 14">
            <a:extLst>
              <a:ext uri="{FF2B5EF4-FFF2-40B4-BE49-F238E27FC236}">
                <a16:creationId xmlns:a16="http://schemas.microsoft.com/office/drawing/2014/main" id="{F3C1566E-AC2E-D941-8FDC-BFFA2C553D46}"/>
              </a:ext>
            </a:extLst>
          </p:cNvPr>
          <p:cNvSpPr/>
          <p:nvPr/>
        </p:nvSpPr>
        <p:spPr>
          <a:xfrm>
            <a:off x="15161260" y="3432598"/>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双主架构</a:t>
            </a:r>
            <a:endParaRPr lang="zh-CN" altLang="en-US" sz="5000" dirty="0">
              <a:solidFill>
                <a:schemeClr val="bg1"/>
              </a:solidFill>
            </a:endParaRPr>
          </a:p>
        </p:txBody>
      </p:sp>
    </p:spTree>
    <p:extLst>
      <p:ext uri="{BB962C8B-B14F-4D97-AF65-F5344CB8AC3E}">
        <p14:creationId xmlns:p14="http://schemas.microsoft.com/office/powerpoint/2010/main" val="1881872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8001424" y="797299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8000" b="0" dirty="0">
                <a:solidFill>
                  <a:schemeClr val="bg1"/>
                </a:solidFill>
                <a:latin typeface="Microsoft YaHei" panose="020B0503020204020204" pitchFamily="34" charset="-122"/>
                <a:ea typeface="Microsoft YaHei" panose="020B0503020204020204" pitchFamily="34" charset="-122"/>
              </a:rPr>
              <a:t>MongoDB</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矩形 4">
            <a:extLst>
              <a:ext uri="{FF2B5EF4-FFF2-40B4-BE49-F238E27FC236}">
                <a16:creationId xmlns:a16="http://schemas.microsoft.com/office/drawing/2014/main" id="{A72C3256-C6B8-7E43-96CB-AE7534DAF94E}"/>
              </a:ext>
            </a:extLst>
          </p:cNvPr>
          <p:cNvSpPr/>
          <p:nvPr/>
        </p:nvSpPr>
        <p:spPr>
          <a:xfrm>
            <a:off x="5405870" y="9822964"/>
            <a:ext cx="13128915" cy="861774"/>
          </a:xfrm>
          <a:prstGeom prst="rect">
            <a:avLst/>
          </a:prstGeom>
        </p:spPr>
        <p:txBody>
          <a:bodyPr wrap="none">
            <a:spAutoFit/>
          </a:bodyPr>
          <a:lstStyle/>
          <a:p>
            <a:r>
              <a:rPr lang="en" altLang="zh-CN" sz="5000" b="0" dirty="0">
                <a:solidFill>
                  <a:srgbClr val="FFFFFF"/>
                </a:solidFill>
                <a:latin typeface="Microsoft YaHei" panose="020B0503020204020204" pitchFamily="34" charset="-122"/>
                <a:ea typeface="Microsoft YaHei" panose="020B0503020204020204" pitchFamily="34" charset="-122"/>
              </a:rPr>
              <a:t>MongoDB </a:t>
            </a:r>
            <a:r>
              <a:rPr lang="zh-CN" altLang="en-US" sz="5000" b="0" dirty="0">
                <a:solidFill>
                  <a:srgbClr val="FFFFFF"/>
                </a:solidFill>
                <a:latin typeface="Microsoft YaHei" panose="020B0503020204020204" pitchFamily="34" charset="-122"/>
                <a:ea typeface="Microsoft YaHei" panose="020B0503020204020204" pitchFamily="34" charset="-122"/>
              </a:rPr>
              <a:t>是通用、基于文档的分布式数据库</a:t>
            </a:r>
          </a:p>
        </p:txBody>
      </p:sp>
      <p:pic>
        <p:nvPicPr>
          <p:cNvPr id="6" name="图片 5">
            <a:extLst>
              <a:ext uri="{FF2B5EF4-FFF2-40B4-BE49-F238E27FC236}">
                <a16:creationId xmlns:a16="http://schemas.microsoft.com/office/drawing/2014/main" id="{41C6E868-2ADE-7244-BDA9-AE2F2EB18815}"/>
              </a:ext>
            </a:extLst>
          </p:cNvPr>
          <p:cNvPicPr>
            <a:picLocks noChangeAspect="1"/>
          </p:cNvPicPr>
          <p:nvPr/>
        </p:nvPicPr>
        <p:blipFill>
          <a:blip r:embed="rId3"/>
          <a:stretch>
            <a:fillRect/>
          </a:stretch>
        </p:blipFill>
        <p:spPr>
          <a:xfrm>
            <a:off x="5915313" y="2370184"/>
            <a:ext cx="11195447" cy="4320321"/>
          </a:xfrm>
          <a:prstGeom prst="rect">
            <a:avLst/>
          </a:prstGeom>
        </p:spPr>
      </p:pic>
    </p:spTree>
    <p:extLst>
      <p:ext uri="{BB962C8B-B14F-4D97-AF65-F5344CB8AC3E}">
        <p14:creationId xmlns:p14="http://schemas.microsoft.com/office/powerpoint/2010/main" val="602077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47AD93-C9A0-3E46-A932-382C5F3D6759}"/>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本课重点</a:t>
            </a:r>
          </a:p>
        </p:txBody>
      </p:sp>
      <p:sp>
        <p:nvSpPr>
          <p:cNvPr id="7" name="文本框 6">
            <a:extLst>
              <a:ext uri="{FF2B5EF4-FFF2-40B4-BE49-F238E27FC236}">
                <a16:creationId xmlns:a16="http://schemas.microsoft.com/office/drawing/2014/main" id="{9E743AE4-2058-4845-A13B-11471554094E}"/>
              </a:ext>
            </a:extLst>
          </p:cNvPr>
          <p:cNvSpPr txBox="1"/>
          <p:nvPr/>
        </p:nvSpPr>
        <p:spPr>
          <a:xfrm>
            <a:off x="1578344" y="2928037"/>
            <a:ext cx="889048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zh-CN" altLang="en-US" sz="5400" b="0" dirty="0">
                <a:solidFill>
                  <a:schemeClr val="bg1"/>
                </a:solidFill>
                <a:latin typeface="Microsoft YaHei" panose="020B0503020204020204" pitchFamily="34" charset="-122"/>
                <a:ea typeface="Microsoft YaHei" panose="020B0503020204020204" pitchFamily="34" charset="-122"/>
              </a:rPr>
              <a:t>应用服务器框架功能概览</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5" name="圆角矩形 4">
            <a:extLst>
              <a:ext uri="{FF2B5EF4-FFF2-40B4-BE49-F238E27FC236}">
                <a16:creationId xmlns:a16="http://schemas.microsoft.com/office/drawing/2014/main" id="{B403AC46-BA70-874A-98E6-44F68C46384D}"/>
              </a:ext>
            </a:extLst>
          </p:cNvPr>
          <p:cNvSpPr/>
          <p:nvPr/>
        </p:nvSpPr>
        <p:spPr>
          <a:xfrm>
            <a:off x="2342094" y="4240797"/>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express</a:t>
            </a:r>
          </a:p>
        </p:txBody>
      </p:sp>
      <p:sp>
        <p:nvSpPr>
          <p:cNvPr id="6" name="圆角矩形 5">
            <a:extLst>
              <a:ext uri="{FF2B5EF4-FFF2-40B4-BE49-F238E27FC236}">
                <a16:creationId xmlns:a16="http://schemas.microsoft.com/office/drawing/2014/main" id="{1FA8A10B-0570-9A4A-BBDD-6BBDC988DD07}"/>
              </a:ext>
            </a:extLst>
          </p:cNvPr>
          <p:cNvSpPr/>
          <p:nvPr/>
        </p:nvSpPr>
        <p:spPr>
          <a:xfrm>
            <a:off x="6187774" y="4240797"/>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koa</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9" name="圆角矩形 8">
            <a:extLst>
              <a:ext uri="{FF2B5EF4-FFF2-40B4-BE49-F238E27FC236}">
                <a16:creationId xmlns:a16="http://schemas.microsoft.com/office/drawing/2014/main" id="{2DE3B077-35C0-C841-AE3C-EE7A3590A93B}"/>
              </a:ext>
            </a:extLst>
          </p:cNvPr>
          <p:cNvSpPr/>
          <p:nvPr/>
        </p:nvSpPr>
        <p:spPr>
          <a:xfrm>
            <a:off x="9980978" y="4261579"/>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fastify</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0" name="圆角矩形 9">
            <a:extLst>
              <a:ext uri="{FF2B5EF4-FFF2-40B4-BE49-F238E27FC236}">
                <a16:creationId xmlns:a16="http://schemas.microsoft.com/office/drawing/2014/main" id="{5ABDE991-DB60-9C49-8BDF-D0CFAD8DCF2E}"/>
              </a:ext>
            </a:extLst>
          </p:cNvPr>
          <p:cNvSpPr/>
          <p:nvPr/>
        </p:nvSpPr>
        <p:spPr>
          <a:xfrm>
            <a:off x="13774182" y="4261579"/>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smtClean="0">
                <a:solidFill>
                  <a:schemeClr val="bg1"/>
                </a:solidFill>
                <a:latin typeface="Microsoft YaHei" panose="020B0503020204020204" pitchFamily="34" charset="-122"/>
                <a:ea typeface="Microsoft YaHei" panose="020B0503020204020204" pitchFamily="34" charset="-122"/>
                <a:cs typeface="+mn-cs"/>
                <a:sym typeface="Helvetica Neue Medium"/>
              </a:rPr>
              <a:t>nest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1" name="文本框 10">
            <a:extLst>
              <a:ext uri="{FF2B5EF4-FFF2-40B4-BE49-F238E27FC236}">
                <a16:creationId xmlns:a16="http://schemas.microsoft.com/office/drawing/2014/main" id="{3134F754-FC4A-874F-B338-5BE8C6323049}"/>
              </a:ext>
            </a:extLst>
          </p:cNvPr>
          <p:cNvSpPr txBox="1"/>
          <p:nvPr/>
        </p:nvSpPr>
        <p:spPr>
          <a:xfrm>
            <a:off x="1578344" y="8222673"/>
            <a:ext cx="937367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zh-CN" altLang="en-US" sz="5400" b="0" dirty="0">
                <a:solidFill>
                  <a:schemeClr val="bg1"/>
                </a:solidFill>
                <a:latin typeface="Microsoft YaHei" panose="020B0503020204020204" pitchFamily="34" charset="-122"/>
                <a:ea typeface="Microsoft YaHei" panose="020B0503020204020204" pitchFamily="34" charset="-122"/>
              </a:rPr>
              <a:t>中间件使用简介</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FD22597D-CB6E-7F49-847B-5C2998857C7B}"/>
              </a:ext>
            </a:extLst>
          </p:cNvPr>
          <p:cNvSpPr txBox="1"/>
          <p:nvPr/>
        </p:nvSpPr>
        <p:spPr>
          <a:xfrm>
            <a:off x="1578344" y="6161809"/>
            <a:ext cx="937367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en-US" altLang="zh-CN" sz="5400" b="0" dirty="0" err="1">
                <a:solidFill>
                  <a:schemeClr val="bg1"/>
                </a:solidFill>
                <a:latin typeface="Microsoft YaHei" panose="020B0503020204020204" pitchFamily="34" charset="-122"/>
                <a:ea typeface="Microsoft YaHei" panose="020B0503020204020204" pitchFamily="34" charset="-122"/>
              </a:rPr>
              <a:t>Fastify</a:t>
            </a:r>
            <a:r>
              <a:rPr kumimoji="1" lang="zh-CN" altLang="en-US" sz="5400" b="0" dirty="0">
                <a:solidFill>
                  <a:schemeClr val="bg1"/>
                </a:solidFill>
                <a:latin typeface="Microsoft YaHei" panose="020B0503020204020204" pitchFamily="34" charset="-122"/>
                <a:ea typeface="Microsoft YaHei" panose="020B0503020204020204" pitchFamily="34" charset="-122"/>
              </a:rPr>
              <a:t>和</a:t>
            </a:r>
            <a:r>
              <a:rPr kumimoji="1" lang="en-US" altLang="zh-CN" sz="5400" b="0" dirty="0">
                <a:solidFill>
                  <a:schemeClr val="bg1"/>
                </a:solidFill>
                <a:latin typeface="Microsoft YaHei" panose="020B0503020204020204" pitchFamily="34" charset="-122"/>
                <a:ea typeface="Microsoft YaHei" panose="020B0503020204020204" pitchFamily="34" charset="-122"/>
              </a:rPr>
              <a:t>Nest</a:t>
            </a:r>
            <a:r>
              <a:rPr kumimoji="1" lang="zh-CN" altLang="en-US" sz="5400" b="0" dirty="0">
                <a:solidFill>
                  <a:schemeClr val="bg1"/>
                </a:solidFill>
                <a:latin typeface="Microsoft YaHei" panose="020B0503020204020204" pitchFamily="34" charset="-122"/>
                <a:ea typeface="Microsoft YaHei" panose="020B0503020204020204" pitchFamily="34" charset="-122"/>
              </a:rPr>
              <a:t>功能实现分析</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37939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pic>
        <p:nvPicPr>
          <p:cNvPr id="5" name="图片 4">
            <a:extLst>
              <a:ext uri="{FF2B5EF4-FFF2-40B4-BE49-F238E27FC236}">
                <a16:creationId xmlns:a16="http://schemas.microsoft.com/office/drawing/2014/main" id="{8F8E6217-BA3E-CB43-815F-FF2852357DAA}"/>
              </a:ext>
            </a:extLst>
          </p:cNvPr>
          <p:cNvPicPr>
            <a:picLocks noChangeAspect="1"/>
          </p:cNvPicPr>
          <p:nvPr/>
        </p:nvPicPr>
        <p:blipFill>
          <a:blip r:embed="rId5"/>
          <a:stretch>
            <a:fillRect/>
          </a:stretch>
        </p:blipFill>
        <p:spPr>
          <a:xfrm>
            <a:off x="6414770" y="3013709"/>
            <a:ext cx="10349230" cy="9995643"/>
          </a:xfrm>
          <a:prstGeom prst="rect">
            <a:avLst/>
          </a:prstGeom>
        </p:spPr>
      </p:pic>
    </p:spTree>
    <p:extLst>
      <p:ext uri="{BB962C8B-B14F-4D97-AF65-F5344CB8AC3E}">
        <p14:creationId xmlns:p14="http://schemas.microsoft.com/office/powerpoint/2010/main" val="353568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33" name="圆角矩形 32">
            <a:extLst>
              <a:ext uri="{FF2B5EF4-FFF2-40B4-BE49-F238E27FC236}">
                <a16:creationId xmlns:a16="http://schemas.microsoft.com/office/drawing/2014/main" id="{7C9954CA-72AE-CF4B-84D7-5C413CBA479D}"/>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CRUD</a:t>
            </a:r>
          </a:p>
        </p:txBody>
      </p:sp>
      <p:pic>
        <p:nvPicPr>
          <p:cNvPr id="6" name="图片 5">
            <a:extLst>
              <a:ext uri="{FF2B5EF4-FFF2-40B4-BE49-F238E27FC236}">
                <a16:creationId xmlns:a16="http://schemas.microsoft.com/office/drawing/2014/main" id="{EDEB4429-ADFF-AB47-9542-A18B6BF2D3B0}"/>
              </a:ext>
            </a:extLst>
          </p:cNvPr>
          <p:cNvPicPr>
            <a:picLocks noChangeAspect="1"/>
          </p:cNvPicPr>
          <p:nvPr/>
        </p:nvPicPr>
        <p:blipFill>
          <a:blip r:embed="rId5"/>
          <a:stretch>
            <a:fillRect/>
          </a:stretch>
        </p:blipFill>
        <p:spPr>
          <a:xfrm>
            <a:off x="1910015" y="4324367"/>
            <a:ext cx="8902004" cy="1802113"/>
          </a:xfrm>
          <a:prstGeom prst="rect">
            <a:avLst/>
          </a:prstGeom>
        </p:spPr>
      </p:pic>
      <p:pic>
        <p:nvPicPr>
          <p:cNvPr id="7" name="图片 6">
            <a:extLst>
              <a:ext uri="{FF2B5EF4-FFF2-40B4-BE49-F238E27FC236}">
                <a16:creationId xmlns:a16="http://schemas.microsoft.com/office/drawing/2014/main" id="{5B473832-BE31-A148-9AF3-0D27FFBF7D33}"/>
              </a:ext>
            </a:extLst>
          </p:cNvPr>
          <p:cNvPicPr>
            <a:picLocks noChangeAspect="1"/>
          </p:cNvPicPr>
          <p:nvPr/>
        </p:nvPicPr>
        <p:blipFill>
          <a:blip r:embed="rId6"/>
          <a:stretch>
            <a:fillRect/>
          </a:stretch>
        </p:blipFill>
        <p:spPr>
          <a:xfrm>
            <a:off x="11718665" y="4324367"/>
            <a:ext cx="11015887" cy="4998483"/>
          </a:xfrm>
          <a:prstGeom prst="rect">
            <a:avLst/>
          </a:prstGeom>
        </p:spPr>
      </p:pic>
      <p:pic>
        <p:nvPicPr>
          <p:cNvPr id="8" name="图片 7">
            <a:extLst>
              <a:ext uri="{FF2B5EF4-FFF2-40B4-BE49-F238E27FC236}">
                <a16:creationId xmlns:a16="http://schemas.microsoft.com/office/drawing/2014/main" id="{CF24BED8-4FB3-5E4E-8FD5-AB251CCC124D}"/>
              </a:ext>
            </a:extLst>
          </p:cNvPr>
          <p:cNvPicPr>
            <a:picLocks noChangeAspect="1"/>
          </p:cNvPicPr>
          <p:nvPr/>
        </p:nvPicPr>
        <p:blipFill>
          <a:blip r:embed="rId7"/>
          <a:stretch>
            <a:fillRect/>
          </a:stretch>
        </p:blipFill>
        <p:spPr>
          <a:xfrm>
            <a:off x="1910014" y="6561525"/>
            <a:ext cx="8902004" cy="1749526"/>
          </a:xfrm>
          <a:prstGeom prst="rect">
            <a:avLst/>
          </a:prstGeom>
        </p:spPr>
      </p:pic>
      <p:pic>
        <p:nvPicPr>
          <p:cNvPr id="9" name="图片 8">
            <a:extLst>
              <a:ext uri="{FF2B5EF4-FFF2-40B4-BE49-F238E27FC236}">
                <a16:creationId xmlns:a16="http://schemas.microsoft.com/office/drawing/2014/main" id="{E0E609AB-D8FC-304D-A950-1DB23AF7264F}"/>
              </a:ext>
            </a:extLst>
          </p:cNvPr>
          <p:cNvPicPr>
            <a:picLocks noChangeAspect="1"/>
          </p:cNvPicPr>
          <p:nvPr/>
        </p:nvPicPr>
        <p:blipFill>
          <a:blip r:embed="rId8"/>
          <a:stretch>
            <a:fillRect/>
          </a:stretch>
        </p:blipFill>
        <p:spPr>
          <a:xfrm>
            <a:off x="1910014" y="8746096"/>
            <a:ext cx="8902003" cy="2112817"/>
          </a:xfrm>
          <a:prstGeom prst="rect">
            <a:avLst/>
          </a:prstGeom>
        </p:spPr>
      </p:pic>
    </p:spTree>
    <p:extLst>
      <p:ext uri="{BB962C8B-B14F-4D97-AF65-F5344CB8AC3E}">
        <p14:creationId xmlns:p14="http://schemas.microsoft.com/office/powerpoint/2010/main" val="3243647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34" name="圆角矩形 33">
            <a:extLst>
              <a:ext uri="{FF2B5EF4-FFF2-40B4-BE49-F238E27FC236}">
                <a16:creationId xmlns:a16="http://schemas.microsoft.com/office/drawing/2014/main" id="{34DAC7B6-14DF-4845-B1BA-934B97A10A27}"/>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分布</a:t>
            </a:r>
            <a:r>
              <a:rPr kumimoji="1" lang="en-US" altLang="zh-CN" sz="6000" b="0" dirty="0">
                <a:solidFill>
                  <a:schemeClr val="bg1"/>
                </a:solidFill>
                <a:latin typeface="Microsoft YaHei" panose="020B0503020204020204" pitchFamily="34" charset="-122"/>
                <a:ea typeface="Microsoft YaHei" panose="020B0503020204020204" pitchFamily="34" charset="-122"/>
              </a:rPr>
              <a:t>/</a:t>
            </a:r>
            <a:r>
              <a:rPr kumimoji="1" lang="zh-CN" altLang="en-US" sz="6000" b="0" dirty="0">
                <a:solidFill>
                  <a:schemeClr val="bg1"/>
                </a:solidFill>
                <a:latin typeface="Microsoft YaHei" panose="020B0503020204020204" pitchFamily="34" charset="-122"/>
                <a:ea typeface="Microsoft YaHei" panose="020B0503020204020204" pitchFamily="34" charset="-122"/>
              </a:rPr>
              <a:t>数据复制</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FD3220BE-A2A6-D047-A12A-8EB7E591C70A}"/>
              </a:ext>
            </a:extLst>
          </p:cNvPr>
          <p:cNvPicPr>
            <a:picLocks noChangeAspect="1"/>
          </p:cNvPicPr>
          <p:nvPr/>
        </p:nvPicPr>
        <p:blipFill>
          <a:blip r:embed="rId5"/>
          <a:stretch>
            <a:fillRect/>
          </a:stretch>
        </p:blipFill>
        <p:spPr>
          <a:xfrm>
            <a:off x="1282374" y="5139977"/>
            <a:ext cx="8839825" cy="7149639"/>
          </a:xfrm>
          <a:prstGeom prst="rect">
            <a:avLst/>
          </a:prstGeom>
        </p:spPr>
      </p:pic>
      <p:sp>
        <p:nvSpPr>
          <p:cNvPr id="8" name="矩形 7">
            <a:extLst>
              <a:ext uri="{FF2B5EF4-FFF2-40B4-BE49-F238E27FC236}">
                <a16:creationId xmlns:a16="http://schemas.microsoft.com/office/drawing/2014/main" id="{18D7C457-1E7F-BB41-90F9-FFAEE37D67ED}"/>
              </a:ext>
            </a:extLst>
          </p:cNvPr>
          <p:cNvSpPr/>
          <p:nvPr/>
        </p:nvSpPr>
        <p:spPr>
          <a:xfrm>
            <a:off x="1678614" y="3466679"/>
            <a:ext cx="14291092"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一个副本集：最小配置，一个主节点，两个从节点</a:t>
            </a:r>
          </a:p>
        </p:txBody>
      </p:sp>
      <p:sp>
        <p:nvSpPr>
          <p:cNvPr id="35" name="矩形 34">
            <a:extLst>
              <a:ext uri="{FF2B5EF4-FFF2-40B4-BE49-F238E27FC236}">
                <a16:creationId xmlns:a16="http://schemas.microsoft.com/office/drawing/2014/main" id="{D5C5E0AF-6605-DD45-AA4A-08AF76B5457D}"/>
              </a:ext>
            </a:extLst>
          </p:cNvPr>
          <p:cNvSpPr/>
          <p:nvPr/>
        </p:nvSpPr>
        <p:spPr>
          <a:xfrm>
            <a:off x="13280124" y="6858000"/>
            <a:ext cx="6476453" cy="2400657"/>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主节点：</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写数据，记录</a:t>
            </a:r>
            <a:r>
              <a:rPr lang="en-US" altLang="zh-CN" sz="5000" b="0" dirty="0" err="1">
                <a:solidFill>
                  <a:schemeClr val="bg1"/>
                </a:solidFill>
                <a:latin typeface="Microsoft YaHei" panose="020B0503020204020204" pitchFamily="34" charset="-122"/>
                <a:ea typeface="Microsoft YaHei" panose="020B0503020204020204" pitchFamily="34" charset="-122"/>
              </a:rPr>
              <a:t>oplog</a:t>
            </a:r>
            <a:r>
              <a:rPr lang="zh-CN" altLang="en-US" sz="5000" b="0" dirty="0">
                <a:solidFill>
                  <a:schemeClr val="bg1"/>
                </a:solidFill>
                <a:latin typeface="Microsoft YaHei" panose="020B0503020204020204" pitchFamily="34" charset="-122"/>
                <a:ea typeface="Microsoft YaHei" panose="020B0503020204020204" pitchFamily="34" charset="-122"/>
              </a:rPr>
              <a:t>，</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从节点复制</a:t>
            </a:r>
            <a:r>
              <a:rPr lang="en-US" altLang="zh-CN" sz="5000" b="0" dirty="0" err="1">
                <a:solidFill>
                  <a:schemeClr val="bg1"/>
                </a:solidFill>
                <a:latin typeface="Microsoft YaHei" panose="020B0503020204020204" pitchFamily="34" charset="-122"/>
                <a:ea typeface="Microsoft YaHei" panose="020B0503020204020204" pitchFamily="34" charset="-122"/>
              </a:rPr>
              <a:t>oplog</a:t>
            </a:r>
            <a:r>
              <a:rPr lang="zh-CN" altLang="en-US" sz="5000" b="0" dirty="0">
                <a:solidFill>
                  <a:schemeClr val="bg1"/>
                </a:solidFill>
                <a:latin typeface="Microsoft YaHei" panose="020B0503020204020204" pitchFamily="34" charset="-122"/>
                <a:ea typeface="Microsoft YaHei" panose="020B0503020204020204" pitchFamily="34" charset="-122"/>
              </a:rPr>
              <a:t>同步</a:t>
            </a:r>
          </a:p>
        </p:txBody>
      </p:sp>
    </p:spTree>
    <p:extLst>
      <p:ext uri="{BB962C8B-B14F-4D97-AF65-F5344CB8AC3E}">
        <p14:creationId xmlns:p14="http://schemas.microsoft.com/office/powerpoint/2010/main" val="1824991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2" name="圆角矩形 11">
            <a:extLst>
              <a:ext uri="{FF2B5EF4-FFF2-40B4-BE49-F238E27FC236}">
                <a16:creationId xmlns:a16="http://schemas.microsoft.com/office/drawing/2014/main" id="{64B975C5-DF62-3F49-BF14-2A63DEB1C2B8}"/>
              </a:ext>
            </a:extLst>
          </p:cNvPr>
          <p:cNvSpPr/>
          <p:nvPr/>
        </p:nvSpPr>
        <p:spPr>
          <a:xfrm>
            <a:off x="1262947" y="4055229"/>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read</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5" name="矩形 4">
            <a:extLst>
              <a:ext uri="{FF2B5EF4-FFF2-40B4-BE49-F238E27FC236}">
                <a16:creationId xmlns:a16="http://schemas.microsoft.com/office/drawing/2014/main" id="{F92D66E7-109D-C242-99CD-71C9B3E0E32D}"/>
              </a:ext>
            </a:extLst>
          </p:cNvPr>
          <p:cNvSpPr/>
          <p:nvPr/>
        </p:nvSpPr>
        <p:spPr>
          <a:xfrm>
            <a:off x="1262947" y="3037076"/>
            <a:ext cx="9486892"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数据库用户角色（</a:t>
            </a:r>
            <a:r>
              <a:rPr lang="en" altLang="zh-CN" sz="4000" b="0" dirty="0">
                <a:solidFill>
                  <a:schemeClr val="bg1"/>
                </a:solidFill>
                <a:latin typeface="Microsoft YaHei" panose="020B0503020204020204" pitchFamily="34" charset="-122"/>
                <a:ea typeface="Microsoft YaHei" panose="020B0503020204020204" pitchFamily="34" charset="-122"/>
              </a:rPr>
              <a:t>Database User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3" name="圆角矩形 12">
            <a:extLst>
              <a:ext uri="{FF2B5EF4-FFF2-40B4-BE49-F238E27FC236}">
                <a16:creationId xmlns:a16="http://schemas.microsoft.com/office/drawing/2014/main" id="{830FED86-6448-9041-B62F-243C767A034E}"/>
              </a:ext>
            </a:extLst>
          </p:cNvPr>
          <p:cNvSpPr/>
          <p:nvPr/>
        </p:nvSpPr>
        <p:spPr>
          <a:xfrm>
            <a:off x="4995461" y="4055229"/>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readWrite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D897631D-BE59-D442-BFEC-58912159B2EA}"/>
              </a:ext>
            </a:extLst>
          </p:cNvPr>
          <p:cNvSpPr/>
          <p:nvPr/>
        </p:nvSpPr>
        <p:spPr>
          <a:xfrm>
            <a:off x="1262947" y="6388677"/>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dbAdmin</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6" name="矩形 15">
            <a:extLst>
              <a:ext uri="{FF2B5EF4-FFF2-40B4-BE49-F238E27FC236}">
                <a16:creationId xmlns:a16="http://schemas.microsoft.com/office/drawing/2014/main" id="{1DB73CCC-9279-C14D-A879-2BA83A44E8B1}"/>
              </a:ext>
            </a:extLst>
          </p:cNvPr>
          <p:cNvSpPr/>
          <p:nvPr/>
        </p:nvSpPr>
        <p:spPr>
          <a:xfrm>
            <a:off x="1262947" y="5436036"/>
            <a:ext cx="12329016"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数据库管理角色（</a:t>
            </a:r>
            <a:r>
              <a:rPr lang="en" altLang="zh-CN" sz="4000" b="0" dirty="0">
                <a:solidFill>
                  <a:schemeClr val="bg1"/>
                </a:solidFill>
                <a:latin typeface="Microsoft YaHei" panose="020B0503020204020204" pitchFamily="34" charset="-122"/>
                <a:ea typeface="Microsoft YaHei" panose="020B0503020204020204" pitchFamily="34" charset="-122"/>
              </a:rPr>
              <a:t>Database </a:t>
            </a:r>
            <a:r>
              <a:rPr lang="en" altLang="zh-CN" sz="4000" b="0" dirty="0" err="1">
                <a:solidFill>
                  <a:schemeClr val="bg1"/>
                </a:solidFill>
                <a:latin typeface="Microsoft YaHei" panose="020B0503020204020204" pitchFamily="34" charset="-122"/>
                <a:ea typeface="Microsoft YaHei" panose="020B0503020204020204" pitchFamily="34" charset="-122"/>
              </a:rPr>
              <a:t>Admininstration</a:t>
            </a:r>
            <a:r>
              <a:rPr lang="en" altLang="zh-CN" sz="4000" b="0" dirty="0">
                <a:solidFill>
                  <a:schemeClr val="bg1"/>
                </a:solidFill>
                <a:latin typeface="Microsoft YaHei" panose="020B0503020204020204" pitchFamily="34" charset="-122"/>
                <a:ea typeface="Microsoft YaHei" panose="020B0503020204020204" pitchFamily="34" charset="-122"/>
              </a:rPr>
              <a:t>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7F0D229F-65C7-A941-B9D1-FB8AF897CEC5}"/>
              </a:ext>
            </a:extLst>
          </p:cNvPr>
          <p:cNvSpPr/>
          <p:nvPr/>
        </p:nvSpPr>
        <p:spPr>
          <a:xfrm>
            <a:off x="4654874" y="6388677"/>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dbOwner</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8" name="圆角矩形 17">
            <a:extLst>
              <a:ext uri="{FF2B5EF4-FFF2-40B4-BE49-F238E27FC236}">
                <a16:creationId xmlns:a16="http://schemas.microsoft.com/office/drawing/2014/main" id="{DCFB78D7-F230-BA4B-9245-C02F9C836987}"/>
              </a:ext>
            </a:extLst>
          </p:cNvPr>
          <p:cNvSpPr/>
          <p:nvPr/>
        </p:nvSpPr>
        <p:spPr>
          <a:xfrm>
            <a:off x="8063165" y="6388677"/>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userAdmin</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9" name="圆角矩形 18">
            <a:extLst>
              <a:ext uri="{FF2B5EF4-FFF2-40B4-BE49-F238E27FC236}">
                <a16:creationId xmlns:a16="http://schemas.microsoft.com/office/drawing/2014/main" id="{00FF1817-7B13-3B49-BE40-932419FF7116}"/>
              </a:ext>
            </a:extLst>
          </p:cNvPr>
          <p:cNvSpPr/>
          <p:nvPr/>
        </p:nvSpPr>
        <p:spPr>
          <a:xfrm>
            <a:off x="1262947" y="8657266"/>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backup</a:t>
            </a:r>
          </a:p>
        </p:txBody>
      </p:sp>
      <p:sp>
        <p:nvSpPr>
          <p:cNvPr id="20" name="矩形 19">
            <a:extLst>
              <a:ext uri="{FF2B5EF4-FFF2-40B4-BE49-F238E27FC236}">
                <a16:creationId xmlns:a16="http://schemas.microsoft.com/office/drawing/2014/main" id="{517C691D-72E9-8C42-AF3B-CDC16E0D2998}"/>
              </a:ext>
            </a:extLst>
          </p:cNvPr>
          <p:cNvSpPr/>
          <p:nvPr/>
        </p:nvSpPr>
        <p:spPr>
          <a:xfrm>
            <a:off x="1262947" y="7789662"/>
            <a:ext cx="1178239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备份和还原角色（</a:t>
            </a:r>
            <a:r>
              <a:rPr lang="en" altLang="zh-CN" sz="4000" b="0" dirty="0">
                <a:solidFill>
                  <a:schemeClr val="bg1"/>
                </a:solidFill>
                <a:latin typeface="Microsoft YaHei" panose="020B0503020204020204" pitchFamily="34" charset="-122"/>
                <a:ea typeface="Microsoft YaHei" panose="020B0503020204020204" pitchFamily="34" charset="-122"/>
              </a:rPr>
              <a:t>Backup and Restoration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EC97B3A4-B595-5242-AC1F-53BE9D5326FB}"/>
              </a:ext>
            </a:extLst>
          </p:cNvPr>
          <p:cNvSpPr/>
          <p:nvPr/>
        </p:nvSpPr>
        <p:spPr>
          <a:xfrm>
            <a:off x="4684002" y="8657266"/>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restore</a:t>
            </a:r>
          </a:p>
        </p:txBody>
      </p:sp>
      <p:sp>
        <p:nvSpPr>
          <p:cNvPr id="23" name="圆角矩形 22">
            <a:extLst>
              <a:ext uri="{FF2B5EF4-FFF2-40B4-BE49-F238E27FC236}">
                <a16:creationId xmlns:a16="http://schemas.microsoft.com/office/drawing/2014/main" id="{3FB62D87-7E86-684F-B9C8-AD16AA224AE4}"/>
              </a:ext>
            </a:extLst>
          </p:cNvPr>
          <p:cNvSpPr/>
          <p:nvPr/>
        </p:nvSpPr>
        <p:spPr>
          <a:xfrm>
            <a:off x="1262947" y="10960033"/>
            <a:ext cx="626461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readAnyDatabase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AE2214AA-2776-F244-9EAC-9AF4C4B64CC0}"/>
              </a:ext>
            </a:extLst>
          </p:cNvPr>
          <p:cNvSpPr/>
          <p:nvPr/>
        </p:nvSpPr>
        <p:spPr>
          <a:xfrm>
            <a:off x="1262947" y="10057230"/>
            <a:ext cx="7542449"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跨库角色（</a:t>
            </a:r>
            <a:r>
              <a:rPr lang="en" altLang="zh-CN" sz="4000" b="0" dirty="0">
                <a:solidFill>
                  <a:schemeClr val="bg1"/>
                </a:solidFill>
                <a:latin typeface="Microsoft YaHei" panose="020B0503020204020204" pitchFamily="34" charset="-122"/>
                <a:ea typeface="Microsoft YaHei" panose="020B0503020204020204" pitchFamily="34" charset="-122"/>
              </a:rPr>
              <a:t>All-Database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24">
            <a:extLst>
              <a:ext uri="{FF2B5EF4-FFF2-40B4-BE49-F238E27FC236}">
                <a16:creationId xmlns:a16="http://schemas.microsoft.com/office/drawing/2014/main" id="{19EE8032-C6A9-F743-BF5B-9ADC9F091C3D}"/>
              </a:ext>
            </a:extLst>
          </p:cNvPr>
          <p:cNvSpPr/>
          <p:nvPr/>
        </p:nvSpPr>
        <p:spPr>
          <a:xfrm>
            <a:off x="7934539" y="10960033"/>
            <a:ext cx="626461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readWriteAnyDatabase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6" name="圆角矩形 25">
            <a:extLst>
              <a:ext uri="{FF2B5EF4-FFF2-40B4-BE49-F238E27FC236}">
                <a16:creationId xmlns:a16="http://schemas.microsoft.com/office/drawing/2014/main" id="{A1D31515-DE9A-AC45-AAB0-5FFD9731B101}"/>
              </a:ext>
            </a:extLst>
          </p:cNvPr>
          <p:cNvSpPr/>
          <p:nvPr/>
        </p:nvSpPr>
        <p:spPr>
          <a:xfrm>
            <a:off x="1262947" y="12093596"/>
            <a:ext cx="625218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userAdminAnyDatabase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7" name="圆角矩形 26">
            <a:extLst>
              <a:ext uri="{FF2B5EF4-FFF2-40B4-BE49-F238E27FC236}">
                <a16:creationId xmlns:a16="http://schemas.microsoft.com/office/drawing/2014/main" id="{C882F9A7-C3B8-B548-9AFB-1D3DAAF2D11A}"/>
              </a:ext>
            </a:extLst>
          </p:cNvPr>
          <p:cNvSpPr/>
          <p:nvPr/>
        </p:nvSpPr>
        <p:spPr>
          <a:xfrm>
            <a:off x="7934539" y="12093596"/>
            <a:ext cx="626461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dbAdminAnyDatabase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000EE381-16F7-8944-A75D-30B25CBD4881}"/>
              </a:ext>
            </a:extLst>
          </p:cNvPr>
          <p:cNvSpPr/>
          <p:nvPr/>
        </p:nvSpPr>
        <p:spPr>
          <a:xfrm>
            <a:off x="14949150" y="4040757"/>
            <a:ext cx="3893108"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clusterAdmin</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9" name="矩形 28">
            <a:extLst>
              <a:ext uri="{FF2B5EF4-FFF2-40B4-BE49-F238E27FC236}">
                <a16:creationId xmlns:a16="http://schemas.microsoft.com/office/drawing/2014/main" id="{9A6BFCE9-5527-6C4F-A1DA-190CF311180D}"/>
              </a:ext>
            </a:extLst>
          </p:cNvPr>
          <p:cNvSpPr/>
          <p:nvPr/>
        </p:nvSpPr>
        <p:spPr>
          <a:xfrm>
            <a:off x="12477202" y="3037076"/>
            <a:ext cx="10921581"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集群管理角色（</a:t>
            </a:r>
            <a:r>
              <a:rPr lang="en" altLang="zh-CN" sz="4000" b="0" dirty="0">
                <a:solidFill>
                  <a:schemeClr val="bg1"/>
                </a:solidFill>
                <a:latin typeface="Microsoft YaHei" panose="020B0503020204020204" pitchFamily="34" charset="-122"/>
                <a:ea typeface="Microsoft YaHei" panose="020B0503020204020204" pitchFamily="34" charset="-122"/>
              </a:rPr>
              <a:t>Cluster Administration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0" name="圆角矩形 29">
            <a:extLst>
              <a:ext uri="{FF2B5EF4-FFF2-40B4-BE49-F238E27FC236}">
                <a16:creationId xmlns:a16="http://schemas.microsoft.com/office/drawing/2014/main" id="{993CD1C9-83C9-FA42-B3ED-667C3D9420C9}"/>
              </a:ext>
            </a:extLst>
          </p:cNvPr>
          <p:cNvSpPr/>
          <p:nvPr/>
        </p:nvSpPr>
        <p:spPr>
          <a:xfrm>
            <a:off x="19270130" y="4040757"/>
            <a:ext cx="4128653"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clusterManager</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1" name="圆角矩形 30">
            <a:extLst>
              <a:ext uri="{FF2B5EF4-FFF2-40B4-BE49-F238E27FC236}">
                <a16:creationId xmlns:a16="http://schemas.microsoft.com/office/drawing/2014/main" id="{8DAF3755-9BF9-6749-ADF9-6F2947CD33D8}"/>
              </a:ext>
            </a:extLst>
          </p:cNvPr>
          <p:cNvSpPr/>
          <p:nvPr/>
        </p:nvSpPr>
        <p:spPr>
          <a:xfrm>
            <a:off x="19505675" y="7204959"/>
            <a:ext cx="3893108"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root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2" name="矩形 31">
            <a:extLst>
              <a:ext uri="{FF2B5EF4-FFF2-40B4-BE49-F238E27FC236}">
                <a16:creationId xmlns:a16="http://schemas.microsoft.com/office/drawing/2014/main" id="{89A778E0-C4AD-4B4A-8FC4-8FAE273329AC}"/>
              </a:ext>
            </a:extLst>
          </p:cNvPr>
          <p:cNvSpPr/>
          <p:nvPr/>
        </p:nvSpPr>
        <p:spPr>
          <a:xfrm>
            <a:off x="15647943" y="6339832"/>
            <a:ext cx="7750840" cy="707886"/>
          </a:xfrm>
          <a:prstGeom prst="rect">
            <a:avLst/>
          </a:prstGeom>
        </p:spPr>
        <p:txBody>
          <a:bodyPr wrap="none">
            <a:sp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超级角色（</a:t>
            </a:r>
            <a:r>
              <a:rPr lang="en" altLang="zh-CN" sz="4000" b="0" dirty="0">
                <a:solidFill>
                  <a:schemeClr val="bg1"/>
                </a:solidFill>
                <a:latin typeface="Microsoft YaHei" panose="020B0503020204020204" pitchFamily="34" charset="-122"/>
                <a:ea typeface="Microsoft YaHei" panose="020B0503020204020204" pitchFamily="34" charset="-122"/>
              </a:rPr>
              <a:t>super master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7C9954CA-72AE-CF4B-84D7-5C413CBA479D}"/>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角色 </a:t>
            </a:r>
            <a:r>
              <a:rPr kumimoji="1" lang="en-US" altLang="zh-CN" sz="6000" b="0" dirty="0">
                <a:solidFill>
                  <a:schemeClr val="bg1"/>
                </a:solidFill>
                <a:latin typeface="Microsoft YaHei" panose="020B0503020204020204" pitchFamily="34" charset="-122"/>
                <a:ea typeface="Microsoft YaHei" panose="020B0503020204020204" pitchFamily="34" charset="-122"/>
              </a:rPr>
              <a:t>role</a:t>
            </a:r>
          </a:p>
        </p:txBody>
      </p:sp>
    </p:spTree>
    <p:extLst>
      <p:ext uri="{BB962C8B-B14F-4D97-AF65-F5344CB8AC3E}">
        <p14:creationId xmlns:p14="http://schemas.microsoft.com/office/powerpoint/2010/main" val="1308347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grpSp>
        <p:nvGrpSpPr>
          <p:cNvPr id="12" name="组合 11">
            <a:extLst>
              <a:ext uri="{FF2B5EF4-FFF2-40B4-BE49-F238E27FC236}">
                <a16:creationId xmlns:a16="http://schemas.microsoft.com/office/drawing/2014/main" id="{F9DC4840-D1F9-0944-9511-E217903AE888}"/>
              </a:ext>
            </a:extLst>
          </p:cNvPr>
          <p:cNvGrpSpPr/>
          <p:nvPr/>
        </p:nvGrpSpPr>
        <p:grpSpPr>
          <a:xfrm>
            <a:off x="7670982" y="4593321"/>
            <a:ext cx="7202453" cy="2754169"/>
            <a:chOff x="5394911" y="6811938"/>
            <a:chExt cx="7571260" cy="2946319"/>
          </a:xfrm>
        </p:grpSpPr>
        <p:grpSp>
          <p:nvGrpSpPr>
            <p:cNvPr id="13" name="组合 12">
              <a:extLst>
                <a:ext uri="{FF2B5EF4-FFF2-40B4-BE49-F238E27FC236}">
                  <a16:creationId xmlns:a16="http://schemas.microsoft.com/office/drawing/2014/main" id="{44FEBC26-0F88-0447-8BAF-44B55A19D43A}"/>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B3C083C7-BE01-F446-A956-F841E04DDA4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B4816C9-047E-9F4D-8EF6-825BF22E42E9}"/>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6FE24660-03AB-CD4B-AE30-9FB63652FFF3}"/>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D11A426B-2A53-EA4A-9C30-DD6F9D1DE80D}"/>
              </a:ext>
            </a:extLst>
          </p:cNvPr>
          <p:cNvSpPr txBox="1"/>
          <p:nvPr/>
        </p:nvSpPr>
        <p:spPr>
          <a:xfrm>
            <a:off x="7670982" y="774559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Mongo</a:t>
            </a:r>
            <a:r>
              <a:rPr kumimoji="1" lang="zh-CN" altLang="en-US" sz="6000" b="0" dirty="0">
                <a:solidFill>
                  <a:schemeClr val="bg1"/>
                </a:solidFill>
                <a:latin typeface="Microsoft YaHei" panose="020B0503020204020204" pitchFamily="34" charset="-122"/>
                <a:ea typeface="Microsoft YaHei" panose="020B0503020204020204" pitchFamily="34" charset="-122"/>
              </a:rPr>
              <a:t>常规操作练习</a:t>
            </a:r>
          </a:p>
        </p:txBody>
      </p:sp>
      <p:sp>
        <p:nvSpPr>
          <p:cNvPr id="5" name="矩形 4">
            <a:extLst>
              <a:ext uri="{FF2B5EF4-FFF2-40B4-BE49-F238E27FC236}">
                <a16:creationId xmlns:a16="http://schemas.microsoft.com/office/drawing/2014/main" id="{9DCE74B3-A6E0-4B4C-90C2-44DA640010AF}"/>
              </a:ext>
            </a:extLst>
          </p:cNvPr>
          <p:cNvSpPr/>
          <p:nvPr/>
        </p:nvSpPr>
        <p:spPr>
          <a:xfrm>
            <a:off x="5821047" y="10238601"/>
            <a:ext cx="11910633" cy="553998"/>
          </a:xfrm>
          <a:prstGeom prst="rect">
            <a:avLst/>
          </a:prstGeom>
        </p:spPr>
        <p:txBody>
          <a:bodyPr wrap="none">
            <a:spAutoFit/>
          </a:bodyPr>
          <a:lstStyle/>
          <a:p>
            <a:r>
              <a:rPr lang="zh-CN" altLang="en-US">
                <a:solidFill>
                  <a:schemeClr val="bg1"/>
                </a:solidFill>
              </a:rPr>
              <a:t>https://www.runoob.com/mongodb/mongodb-connections.html</a:t>
            </a:r>
          </a:p>
        </p:txBody>
      </p:sp>
    </p:spTree>
    <p:extLst>
      <p:ext uri="{BB962C8B-B14F-4D97-AF65-F5344CB8AC3E}">
        <p14:creationId xmlns:p14="http://schemas.microsoft.com/office/powerpoint/2010/main" val="1100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62" name="圆角矩形 61">
            <a:extLst>
              <a:ext uri="{FF2B5EF4-FFF2-40B4-BE49-F238E27FC236}">
                <a16:creationId xmlns:a16="http://schemas.microsoft.com/office/drawing/2014/main" id="{3786D60C-AF13-DD46-AAF5-151A512B53F3}"/>
              </a:ext>
            </a:extLst>
          </p:cNvPr>
          <p:cNvSpPr/>
          <p:nvPr/>
        </p:nvSpPr>
        <p:spPr>
          <a:xfrm>
            <a:off x="8605721"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数据结构</a:t>
            </a:r>
          </a:p>
        </p:txBody>
      </p:sp>
      <p:sp>
        <p:nvSpPr>
          <p:cNvPr id="44" name="圆角矩形 43">
            <a:extLst>
              <a:ext uri="{FF2B5EF4-FFF2-40B4-BE49-F238E27FC236}">
                <a16:creationId xmlns:a16="http://schemas.microsoft.com/office/drawing/2014/main" id="{63795023-C0DF-4B46-8102-B05A2E1ABA67}"/>
              </a:ext>
            </a:extLst>
          </p:cNvPr>
          <p:cNvSpPr/>
          <p:nvPr/>
        </p:nvSpPr>
        <p:spPr>
          <a:xfrm>
            <a:off x="2215515" y="3633112"/>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string</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46" name="圆角矩形 45">
            <a:extLst>
              <a:ext uri="{FF2B5EF4-FFF2-40B4-BE49-F238E27FC236}">
                <a16:creationId xmlns:a16="http://schemas.microsoft.com/office/drawing/2014/main" id="{F4804ED6-04A6-7246-B628-C5C5D01AFAE7}"/>
              </a:ext>
            </a:extLst>
          </p:cNvPr>
          <p:cNvSpPr/>
          <p:nvPr/>
        </p:nvSpPr>
        <p:spPr>
          <a:xfrm>
            <a:off x="2215515" y="5045877"/>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List</a:t>
            </a:r>
          </a:p>
        </p:txBody>
      </p:sp>
      <p:sp>
        <p:nvSpPr>
          <p:cNvPr id="47" name="圆角矩形 46">
            <a:extLst>
              <a:ext uri="{FF2B5EF4-FFF2-40B4-BE49-F238E27FC236}">
                <a16:creationId xmlns:a16="http://schemas.microsoft.com/office/drawing/2014/main" id="{D6246D24-CF50-5042-B789-A34D4EF067B4}"/>
              </a:ext>
            </a:extLst>
          </p:cNvPr>
          <p:cNvSpPr/>
          <p:nvPr/>
        </p:nvSpPr>
        <p:spPr>
          <a:xfrm>
            <a:off x="2215515" y="6405016"/>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Hash</a:t>
            </a:r>
          </a:p>
        </p:txBody>
      </p:sp>
      <p:sp>
        <p:nvSpPr>
          <p:cNvPr id="49" name="圆角矩形 48">
            <a:extLst>
              <a:ext uri="{FF2B5EF4-FFF2-40B4-BE49-F238E27FC236}">
                <a16:creationId xmlns:a16="http://schemas.microsoft.com/office/drawing/2014/main" id="{A94CB8C6-7BC3-F54A-AE67-C607204BF0B9}"/>
              </a:ext>
            </a:extLst>
          </p:cNvPr>
          <p:cNvSpPr/>
          <p:nvPr/>
        </p:nvSpPr>
        <p:spPr>
          <a:xfrm>
            <a:off x="2215515" y="7768376"/>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Set</a:t>
            </a:r>
          </a:p>
        </p:txBody>
      </p:sp>
      <p:sp>
        <p:nvSpPr>
          <p:cNvPr id="51" name="圆角矩形 50">
            <a:extLst>
              <a:ext uri="{FF2B5EF4-FFF2-40B4-BE49-F238E27FC236}">
                <a16:creationId xmlns:a16="http://schemas.microsoft.com/office/drawing/2014/main" id="{A5E8BC3A-43D7-2049-9454-0B85454BED2E}"/>
              </a:ext>
            </a:extLst>
          </p:cNvPr>
          <p:cNvSpPr/>
          <p:nvPr/>
        </p:nvSpPr>
        <p:spPr>
          <a:xfrm>
            <a:off x="2232380" y="9157136"/>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Sorted Set</a:t>
            </a:r>
          </a:p>
        </p:txBody>
      </p:sp>
      <p:sp>
        <p:nvSpPr>
          <p:cNvPr id="7" name="矩形 6">
            <a:extLst>
              <a:ext uri="{FF2B5EF4-FFF2-40B4-BE49-F238E27FC236}">
                <a16:creationId xmlns:a16="http://schemas.microsoft.com/office/drawing/2014/main" id="{7219BAE5-C009-874F-981E-E89D59499289}"/>
              </a:ext>
            </a:extLst>
          </p:cNvPr>
          <p:cNvSpPr/>
          <p:nvPr/>
        </p:nvSpPr>
        <p:spPr>
          <a:xfrm>
            <a:off x="6007758" y="9332733"/>
            <a:ext cx="2749471"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有序集合</a:t>
            </a:r>
          </a:p>
        </p:txBody>
      </p:sp>
      <p:sp>
        <p:nvSpPr>
          <p:cNvPr id="52" name="矩形 51">
            <a:extLst>
              <a:ext uri="{FF2B5EF4-FFF2-40B4-BE49-F238E27FC236}">
                <a16:creationId xmlns:a16="http://schemas.microsoft.com/office/drawing/2014/main" id="{B9861EE9-F70A-A442-8D83-816137B7AC29}"/>
              </a:ext>
            </a:extLst>
          </p:cNvPr>
          <p:cNvSpPr/>
          <p:nvPr/>
        </p:nvSpPr>
        <p:spPr>
          <a:xfrm>
            <a:off x="6038548" y="8020173"/>
            <a:ext cx="1467068"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集合</a:t>
            </a:r>
          </a:p>
        </p:txBody>
      </p:sp>
      <p:sp>
        <p:nvSpPr>
          <p:cNvPr id="55" name="矩形 54">
            <a:extLst>
              <a:ext uri="{FF2B5EF4-FFF2-40B4-BE49-F238E27FC236}">
                <a16:creationId xmlns:a16="http://schemas.microsoft.com/office/drawing/2014/main" id="{1C64A878-ED11-0D40-8C7A-02975D64BC3E}"/>
              </a:ext>
            </a:extLst>
          </p:cNvPr>
          <p:cNvSpPr/>
          <p:nvPr/>
        </p:nvSpPr>
        <p:spPr>
          <a:xfrm>
            <a:off x="6038548" y="6580613"/>
            <a:ext cx="1467068"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哈希</a:t>
            </a:r>
          </a:p>
        </p:txBody>
      </p:sp>
      <p:sp>
        <p:nvSpPr>
          <p:cNvPr id="56" name="矩形 55">
            <a:extLst>
              <a:ext uri="{FF2B5EF4-FFF2-40B4-BE49-F238E27FC236}">
                <a16:creationId xmlns:a16="http://schemas.microsoft.com/office/drawing/2014/main" id="{F07F7AF4-D510-1C4D-BFD3-05E2E48103DF}"/>
              </a:ext>
            </a:extLst>
          </p:cNvPr>
          <p:cNvSpPr/>
          <p:nvPr/>
        </p:nvSpPr>
        <p:spPr>
          <a:xfrm>
            <a:off x="6038548" y="5221474"/>
            <a:ext cx="1467068"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列表</a:t>
            </a:r>
          </a:p>
        </p:txBody>
      </p:sp>
      <p:sp>
        <p:nvSpPr>
          <p:cNvPr id="57" name="矩形 56">
            <a:extLst>
              <a:ext uri="{FF2B5EF4-FFF2-40B4-BE49-F238E27FC236}">
                <a16:creationId xmlns:a16="http://schemas.microsoft.com/office/drawing/2014/main" id="{49B80E3B-5074-E141-8C2B-9D2F10533519}"/>
              </a:ext>
            </a:extLst>
          </p:cNvPr>
          <p:cNvSpPr/>
          <p:nvPr/>
        </p:nvSpPr>
        <p:spPr>
          <a:xfrm>
            <a:off x="6038548" y="3834071"/>
            <a:ext cx="2108269"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字符串</a:t>
            </a:r>
          </a:p>
        </p:txBody>
      </p:sp>
      <p:sp>
        <p:nvSpPr>
          <p:cNvPr id="8" name="矩形 7">
            <a:extLst>
              <a:ext uri="{FF2B5EF4-FFF2-40B4-BE49-F238E27FC236}">
                <a16:creationId xmlns:a16="http://schemas.microsoft.com/office/drawing/2014/main" id="{AEB070A0-AE70-DA48-84D6-2623FF2A78BB}"/>
              </a:ext>
            </a:extLst>
          </p:cNvPr>
          <p:cNvSpPr/>
          <p:nvPr/>
        </p:nvSpPr>
        <p:spPr>
          <a:xfrm>
            <a:off x="9799521" y="8122518"/>
            <a:ext cx="9943748"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client.hmset</a:t>
            </a:r>
            <a:r>
              <a:rPr lang="en" altLang="zh-CN" sz="4000" b="0" dirty="0">
                <a:solidFill>
                  <a:schemeClr val="bg1"/>
                </a:solidFill>
                <a:latin typeface="Microsoft YaHei" panose="020B0503020204020204" pitchFamily="34" charset="-122"/>
                <a:ea typeface="Microsoft YaHei" panose="020B0503020204020204" pitchFamily="34" charset="-122"/>
              </a:rPr>
              <a:t>(“key”, [“foo”, “bar”]</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58" name="矩形 57">
            <a:extLst>
              <a:ext uri="{FF2B5EF4-FFF2-40B4-BE49-F238E27FC236}">
                <a16:creationId xmlns:a16="http://schemas.microsoft.com/office/drawing/2014/main" id="{10A6CD66-3B78-5541-9996-A4BC37004298}"/>
              </a:ext>
            </a:extLst>
          </p:cNvPr>
          <p:cNvSpPr/>
          <p:nvPr/>
        </p:nvSpPr>
        <p:spPr>
          <a:xfrm>
            <a:off x="9799521" y="3911054"/>
            <a:ext cx="7622600"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client.set</a:t>
            </a:r>
            <a:r>
              <a:rPr lang="en" altLang="zh-CN" sz="4000" b="0" dirty="0">
                <a:solidFill>
                  <a:schemeClr val="bg1"/>
                </a:solidFill>
                <a:latin typeface="Microsoft YaHei" panose="020B0503020204020204" pitchFamily="34" charset="-122"/>
                <a:ea typeface="Microsoft YaHei" panose="020B0503020204020204" pitchFamily="34" charset="-122"/>
              </a:rPr>
              <a:t>(“hello”, “world”</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59" name="矩形 58">
            <a:extLst>
              <a:ext uri="{FF2B5EF4-FFF2-40B4-BE49-F238E27FC236}">
                <a16:creationId xmlns:a16="http://schemas.microsoft.com/office/drawing/2014/main" id="{2FC9B47E-6206-9B4A-B298-9785586FA8E1}"/>
              </a:ext>
            </a:extLst>
          </p:cNvPr>
          <p:cNvSpPr/>
          <p:nvPr/>
        </p:nvSpPr>
        <p:spPr>
          <a:xfrm>
            <a:off x="9799521" y="5362253"/>
            <a:ext cx="7622600"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client.set</a:t>
            </a:r>
            <a:r>
              <a:rPr lang="en" altLang="zh-CN" sz="4000" b="0" dirty="0">
                <a:solidFill>
                  <a:schemeClr val="bg1"/>
                </a:solidFill>
                <a:latin typeface="Microsoft YaHei" panose="020B0503020204020204" pitchFamily="34" charset="-122"/>
                <a:ea typeface="Microsoft YaHei" panose="020B0503020204020204" pitchFamily="34" charset="-122"/>
              </a:rPr>
              <a:t>(“hello”, “world”</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9704F9AA-421F-184D-B3C1-5C3FAF865D1A}"/>
              </a:ext>
            </a:extLst>
          </p:cNvPr>
          <p:cNvSpPr/>
          <p:nvPr/>
        </p:nvSpPr>
        <p:spPr>
          <a:xfrm>
            <a:off x="9799521" y="6784942"/>
            <a:ext cx="12022842"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client.hmset</a:t>
            </a:r>
            <a:r>
              <a:rPr lang="en" altLang="zh-CN" sz="4000" b="0" dirty="0">
                <a:solidFill>
                  <a:schemeClr val="bg1"/>
                </a:solidFill>
                <a:latin typeface="Microsoft YaHei" panose="020B0503020204020204" pitchFamily="34" charset="-122"/>
                <a:ea typeface="Microsoft YaHei" panose="020B0503020204020204" pitchFamily="34" charset="-122"/>
              </a:rPr>
              <a:t>("key", "foo", "bar", "hello", "world");</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71" name="矩形 70">
            <a:extLst>
              <a:ext uri="{FF2B5EF4-FFF2-40B4-BE49-F238E27FC236}">
                <a16:creationId xmlns:a16="http://schemas.microsoft.com/office/drawing/2014/main" id="{7D103BFF-399E-8B4F-8452-8F3FEB199A94}"/>
              </a:ext>
            </a:extLst>
          </p:cNvPr>
          <p:cNvSpPr/>
          <p:nvPr/>
        </p:nvSpPr>
        <p:spPr>
          <a:xfrm>
            <a:off x="9799521" y="9358134"/>
            <a:ext cx="9943748"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client.hmset</a:t>
            </a:r>
            <a:r>
              <a:rPr lang="en" altLang="zh-CN" sz="4000" b="0" dirty="0">
                <a:solidFill>
                  <a:schemeClr val="bg1"/>
                </a:solidFill>
                <a:latin typeface="Microsoft YaHei" panose="020B0503020204020204" pitchFamily="34" charset="-122"/>
                <a:ea typeface="Microsoft YaHei" panose="020B0503020204020204" pitchFamily="34" charset="-122"/>
              </a:rPr>
              <a:t>(“key”, [“foo”, “bar”]</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73" name="圆角矩形 72">
            <a:extLst>
              <a:ext uri="{FF2B5EF4-FFF2-40B4-BE49-F238E27FC236}">
                <a16:creationId xmlns:a16="http://schemas.microsoft.com/office/drawing/2014/main" id="{C2930527-E354-6B4E-B38A-1C54E18E38B5}"/>
              </a:ext>
            </a:extLst>
          </p:cNvPr>
          <p:cNvSpPr/>
          <p:nvPr/>
        </p:nvSpPr>
        <p:spPr>
          <a:xfrm>
            <a:off x="10190893" y="11555023"/>
            <a:ext cx="5859500" cy="1152817"/>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跳表</a:t>
            </a:r>
          </a:p>
        </p:txBody>
      </p:sp>
      <p:sp>
        <p:nvSpPr>
          <p:cNvPr id="74" name="矩形 73">
            <a:extLst>
              <a:ext uri="{FF2B5EF4-FFF2-40B4-BE49-F238E27FC236}">
                <a16:creationId xmlns:a16="http://schemas.microsoft.com/office/drawing/2014/main" id="{8A28DBC4-A108-1D4C-92FD-03AAF1E6223A}"/>
              </a:ext>
            </a:extLst>
          </p:cNvPr>
          <p:cNvSpPr/>
          <p:nvPr/>
        </p:nvSpPr>
        <p:spPr>
          <a:xfrm>
            <a:off x="6038548" y="11700545"/>
            <a:ext cx="3390672"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扩展阅读：</a:t>
            </a:r>
          </a:p>
        </p:txBody>
      </p:sp>
    </p:spTree>
    <p:extLst>
      <p:ext uri="{BB962C8B-B14F-4D97-AF65-F5344CB8AC3E}">
        <p14:creationId xmlns:p14="http://schemas.microsoft.com/office/powerpoint/2010/main" val="2036333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1" name="文本框 10">
            <a:extLst>
              <a:ext uri="{FF2B5EF4-FFF2-40B4-BE49-F238E27FC236}">
                <a16:creationId xmlns:a16="http://schemas.microsoft.com/office/drawing/2014/main" id="{572D8D5F-E3FB-AD45-B757-37AFC0B3E5A1}"/>
              </a:ext>
            </a:extLst>
          </p:cNvPr>
          <p:cNvSpPr txBox="1"/>
          <p:nvPr/>
        </p:nvSpPr>
        <p:spPr>
          <a:xfrm>
            <a:off x="3493896" y="4918761"/>
            <a:ext cx="5305056"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8D942C30-0485-134C-BADC-DE8DCFC0730E}"/>
              </a:ext>
            </a:extLst>
          </p:cNvPr>
          <p:cNvSpPr/>
          <p:nvPr/>
        </p:nvSpPr>
        <p:spPr>
          <a:xfrm>
            <a:off x="3147237" y="6064680"/>
            <a:ext cx="5651715" cy="186012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5000" b="0" dirty="0">
                <a:solidFill>
                  <a:schemeClr val="bg1"/>
                </a:solidFill>
                <a:latin typeface="Microsoft YaHei" panose="020B0503020204020204" pitchFamily="34" charset="-122"/>
                <a:ea typeface="Microsoft YaHei" panose="020B0503020204020204" pitchFamily="34" charset="-122"/>
              </a:rPr>
              <a:t>主从模式</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22" name="圆角矩形 21">
            <a:extLst>
              <a:ext uri="{FF2B5EF4-FFF2-40B4-BE49-F238E27FC236}">
                <a16:creationId xmlns:a16="http://schemas.microsoft.com/office/drawing/2014/main" id="{A54296D3-3841-6144-8C56-5D47B0238035}"/>
              </a:ext>
            </a:extLst>
          </p:cNvPr>
          <p:cNvSpPr/>
          <p:nvPr/>
        </p:nvSpPr>
        <p:spPr>
          <a:xfrm>
            <a:off x="9371050" y="6064680"/>
            <a:ext cx="5859500" cy="186012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5000" b="0" dirty="0">
                <a:solidFill>
                  <a:schemeClr val="bg1"/>
                </a:solidFill>
                <a:latin typeface="Microsoft YaHei" panose="020B0503020204020204" pitchFamily="34" charset="-122"/>
                <a:ea typeface="Microsoft YaHei" panose="020B0503020204020204" pitchFamily="34" charset="-122"/>
              </a:rPr>
              <a:t>哨兵</a:t>
            </a:r>
            <a:r>
              <a:rPr kumimoji="1" lang="en" altLang="zh-CN" sz="5000" b="0" dirty="0">
                <a:solidFill>
                  <a:schemeClr val="bg1"/>
                </a:solidFill>
                <a:latin typeface="Microsoft YaHei" panose="020B0503020204020204" pitchFamily="34" charset="-122"/>
                <a:ea typeface="Microsoft YaHei" panose="020B0503020204020204" pitchFamily="34" charset="-122"/>
              </a:rPr>
              <a:t>sentinel</a:t>
            </a:r>
            <a:r>
              <a:rPr kumimoji="1" lang="zh-CN" altLang="en-US" sz="5000" b="0" dirty="0">
                <a:solidFill>
                  <a:schemeClr val="bg1"/>
                </a:solidFill>
                <a:latin typeface="Microsoft YaHei" panose="020B0503020204020204" pitchFamily="34" charset="-122"/>
                <a:ea typeface="Microsoft YaHei" panose="020B0503020204020204" pitchFamily="34" charset="-122"/>
              </a:rPr>
              <a:t>模式</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23" name="圆角矩形 22">
            <a:extLst>
              <a:ext uri="{FF2B5EF4-FFF2-40B4-BE49-F238E27FC236}">
                <a16:creationId xmlns:a16="http://schemas.microsoft.com/office/drawing/2014/main" id="{CD8A022C-1EF2-2846-AF18-04A89700BD03}"/>
              </a:ext>
            </a:extLst>
          </p:cNvPr>
          <p:cNvSpPr/>
          <p:nvPr/>
        </p:nvSpPr>
        <p:spPr>
          <a:xfrm>
            <a:off x="15783383" y="6064680"/>
            <a:ext cx="5859500" cy="186012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5000" b="0" dirty="0">
                <a:solidFill>
                  <a:schemeClr val="bg1"/>
                </a:solidFill>
                <a:latin typeface="Microsoft YaHei" panose="020B0503020204020204" pitchFamily="34" charset="-122"/>
                <a:ea typeface="Microsoft YaHei" panose="020B0503020204020204" pitchFamily="34" charset="-122"/>
              </a:rPr>
              <a:t>cluster</a:t>
            </a:r>
            <a:r>
              <a:rPr kumimoji="1" lang="zh-CN" altLang="en-US" sz="5000" b="0" dirty="0">
                <a:solidFill>
                  <a:schemeClr val="bg1"/>
                </a:solidFill>
                <a:latin typeface="Microsoft YaHei" panose="020B0503020204020204" pitchFamily="34" charset="-122"/>
                <a:ea typeface="Microsoft YaHei" panose="020B0503020204020204" pitchFamily="34" charset="-122"/>
              </a:rPr>
              <a:t>模式</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12" name="圆角矩形 11">
            <a:extLst>
              <a:ext uri="{FF2B5EF4-FFF2-40B4-BE49-F238E27FC236}">
                <a16:creationId xmlns:a16="http://schemas.microsoft.com/office/drawing/2014/main" id="{2F217BC6-ABFF-5547-9DF3-824879BF7354}"/>
              </a:ext>
            </a:extLst>
          </p:cNvPr>
          <p:cNvSpPr/>
          <p:nvPr/>
        </p:nvSpPr>
        <p:spPr>
          <a:xfrm>
            <a:off x="8754577"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集群</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456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5" name="椭圆 4">
            <a:extLst>
              <a:ext uri="{FF2B5EF4-FFF2-40B4-BE49-F238E27FC236}">
                <a16:creationId xmlns:a16="http://schemas.microsoft.com/office/drawing/2014/main" id="{509ABAF9-8449-D74E-B5D7-E9FCC6A394C2}"/>
              </a:ext>
            </a:extLst>
          </p:cNvPr>
          <p:cNvSpPr/>
          <p:nvPr/>
        </p:nvSpPr>
        <p:spPr>
          <a:xfrm>
            <a:off x="4386145" y="2907432"/>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6" name="文本框 5">
            <a:extLst>
              <a:ext uri="{FF2B5EF4-FFF2-40B4-BE49-F238E27FC236}">
                <a16:creationId xmlns:a16="http://schemas.microsoft.com/office/drawing/2014/main" id="{DCC12E12-4642-E94F-9EB5-134EF84E2F28}"/>
              </a:ext>
            </a:extLst>
          </p:cNvPr>
          <p:cNvSpPr txBox="1"/>
          <p:nvPr/>
        </p:nvSpPr>
        <p:spPr>
          <a:xfrm>
            <a:off x="8407400" y="57150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椭圆 17">
            <a:extLst>
              <a:ext uri="{FF2B5EF4-FFF2-40B4-BE49-F238E27FC236}">
                <a16:creationId xmlns:a16="http://schemas.microsoft.com/office/drawing/2014/main" id="{CF0EA502-2697-5B47-B258-C4B9B2575783}"/>
              </a:ext>
            </a:extLst>
          </p:cNvPr>
          <p:cNvSpPr/>
          <p:nvPr/>
        </p:nvSpPr>
        <p:spPr>
          <a:xfrm>
            <a:off x="6507262" y="5825657"/>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9" name="椭圆 18">
            <a:extLst>
              <a:ext uri="{FF2B5EF4-FFF2-40B4-BE49-F238E27FC236}">
                <a16:creationId xmlns:a16="http://schemas.microsoft.com/office/drawing/2014/main" id="{79E89E24-16DF-A940-A08D-8EE4FBE545AD}"/>
              </a:ext>
            </a:extLst>
          </p:cNvPr>
          <p:cNvSpPr/>
          <p:nvPr/>
        </p:nvSpPr>
        <p:spPr>
          <a:xfrm>
            <a:off x="2203673" y="5825658"/>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6" name="椭圆 15">
            <a:extLst>
              <a:ext uri="{FF2B5EF4-FFF2-40B4-BE49-F238E27FC236}">
                <a16:creationId xmlns:a16="http://schemas.microsoft.com/office/drawing/2014/main" id="{FC5D44AC-62FA-2542-958E-552E8A49AD24}"/>
              </a:ext>
            </a:extLst>
          </p:cNvPr>
          <p:cNvSpPr/>
          <p:nvPr/>
        </p:nvSpPr>
        <p:spPr>
          <a:xfrm>
            <a:off x="672792" y="9691195"/>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7" name="椭圆 16">
            <a:extLst>
              <a:ext uri="{FF2B5EF4-FFF2-40B4-BE49-F238E27FC236}">
                <a16:creationId xmlns:a16="http://schemas.microsoft.com/office/drawing/2014/main" id="{60B59719-1439-AD48-8AF1-3B022617B8CA}"/>
              </a:ext>
            </a:extLst>
          </p:cNvPr>
          <p:cNvSpPr/>
          <p:nvPr/>
        </p:nvSpPr>
        <p:spPr>
          <a:xfrm>
            <a:off x="4185308" y="9691194"/>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cxnSp>
        <p:nvCxnSpPr>
          <p:cNvPr id="8" name="直线连接符 7">
            <a:extLst>
              <a:ext uri="{FF2B5EF4-FFF2-40B4-BE49-F238E27FC236}">
                <a16:creationId xmlns:a16="http://schemas.microsoft.com/office/drawing/2014/main" id="{34E98864-622D-C54F-984A-A1144A05AFB0}"/>
              </a:ext>
            </a:extLst>
          </p:cNvPr>
          <p:cNvCxnSpPr>
            <a:cxnSpLocks/>
            <a:stCxn id="5" idx="3"/>
            <a:endCxn id="19" idx="7"/>
          </p:cNvCxnSpPr>
          <p:nvPr/>
        </p:nvCxnSpPr>
        <p:spPr>
          <a:xfrm flipH="1">
            <a:off x="3961791" y="4669749"/>
            <a:ext cx="725999" cy="1458275"/>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连接符 19">
            <a:extLst>
              <a:ext uri="{FF2B5EF4-FFF2-40B4-BE49-F238E27FC236}">
                <a16:creationId xmlns:a16="http://schemas.microsoft.com/office/drawing/2014/main" id="{36ABCAEE-C944-D440-890F-87904001A487}"/>
              </a:ext>
            </a:extLst>
          </p:cNvPr>
          <p:cNvCxnSpPr>
            <a:cxnSpLocks/>
            <a:endCxn id="16" idx="0"/>
          </p:cNvCxnSpPr>
          <p:nvPr/>
        </p:nvCxnSpPr>
        <p:spPr>
          <a:xfrm flipH="1">
            <a:off x="1702674" y="7786042"/>
            <a:ext cx="971771" cy="1905153"/>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线连接符 23">
            <a:extLst>
              <a:ext uri="{FF2B5EF4-FFF2-40B4-BE49-F238E27FC236}">
                <a16:creationId xmlns:a16="http://schemas.microsoft.com/office/drawing/2014/main" id="{7033515B-9DDE-7348-8639-E56474DF349E}"/>
              </a:ext>
            </a:extLst>
          </p:cNvPr>
          <p:cNvCxnSpPr>
            <a:cxnSpLocks/>
            <a:stCxn id="5" idx="5"/>
          </p:cNvCxnSpPr>
          <p:nvPr/>
        </p:nvCxnSpPr>
        <p:spPr>
          <a:xfrm>
            <a:off x="6144263" y="4669749"/>
            <a:ext cx="787353" cy="1458275"/>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连接符 30">
            <a:extLst>
              <a:ext uri="{FF2B5EF4-FFF2-40B4-BE49-F238E27FC236}">
                <a16:creationId xmlns:a16="http://schemas.microsoft.com/office/drawing/2014/main" id="{6766E6F6-392F-E643-878E-1CA1DAFD72F9}"/>
              </a:ext>
            </a:extLst>
          </p:cNvPr>
          <p:cNvCxnSpPr>
            <a:cxnSpLocks/>
          </p:cNvCxnSpPr>
          <p:nvPr/>
        </p:nvCxnSpPr>
        <p:spPr>
          <a:xfrm>
            <a:off x="3783576" y="7786042"/>
            <a:ext cx="904214" cy="2113751"/>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矩形 29">
            <a:extLst>
              <a:ext uri="{FF2B5EF4-FFF2-40B4-BE49-F238E27FC236}">
                <a16:creationId xmlns:a16="http://schemas.microsoft.com/office/drawing/2014/main" id="{79CC50BF-9E20-FB4D-9746-0391D671EE91}"/>
              </a:ext>
            </a:extLst>
          </p:cNvPr>
          <p:cNvSpPr/>
          <p:nvPr/>
        </p:nvSpPr>
        <p:spPr>
          <a:xfrm>
            <a:off x="10754560" y="2979078"/>
            <a:ext cx="5314275"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一主多从或者级联结构</a:t>
            </a:r>
          </a:p>
        </p:txBody>
      </p:sp>
      <p:sp>
        <p:nvSpPr>
          <p:cNvPr id="34" name="圆角矩形 33">
            <a:extLst>
              <a:ext uri="{FF2B5EF4-FFF2-40B4-BE49-F238E27FC236}">
                <a16:creationId xmlns:a16="http://schemas.microsoft.com/office/drawing/2014/main" id="{7AE6E49B-6CDE-4C45-B17E-B2D313196191}"/>
              </a:ext>
            </a:extLst>
          </p:cNvPr>
          <p:cNvSpPr/>
          <p:nvPr/>
        </p:nvSpPr>
        <p:spPr>
          <a:xfrm>
            <a:off x="10508659" y="4880726"/>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优点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5" name="圆角矩形 34">
            <a:extLst>
              <a:ext uri="{FF2B5EF4-FFF2-40B4-BE49-F238E27FC236}">
                <a16:creationId xmlns:a16="http://schemas.microsoft.com/office/drawing/2014/main" id="{0D9F49D6-2C6F-F142-9943-CE126F6E1363}"/>
              </a:ext>
            </a:extLst>
          </p:cNvPr>
          <p:cNvSpPr/>
          <p:nvPr/>
        </p:nvSpPr>
        <p:spPr>
          <a:xfrm>
            <a:off x="10508659" y="8738618"/>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缺点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6" name="矩形 35">
            <a:extLst>
              <a:ext uri="{FF2B5EF4-FFF2-40B4-BE49-F238E27FC236}">
                <a16:creationId xmlns:a16="http://schemas.microsoft.com/office/drawing/2014/main" id="{BA9D5E20-4689-C349-B8E5-4B6A7FC1B1AB}"/>
              </a:ext>
            </a:extLst>
          </p:cNvPr>
          <p:cNvSpPr/>
          <p:nvPr/>
        </p:nvSpPr>
        <p:spPr>
          <a:xfrm>
            <a:off x="10952766" y="6351093"/>
            <a:ext cx="6340197"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读写分离，提高服务器性能</a:t>
            </a:r>
          </a:p>
        </p:txBody>
      </p:sp>
      <p:sp>
        <p:nvSpPr>
          <p:cNvPr id="37" name="矩形 36">
            <a:extLst>
              <a:ext uri="{FF2B5EF4-FFF2-40B4-BE49-F238E27FC236}">
                <a16:creationId xmlns:a16="http://schemas.microsoft.com/office/drawing/2014/main" id="{F80CE5AD-138E-AB4B-AF00-D8B7D744B309}"/>
              </a:ext>
            </a:extLst>
          </p:cNvPr>
          <p:cNvSpPr/>
          <p:nvPr/>
        </p:nvSpPr>
        <p:spPr>
          <a:xfrm>
            <a:off x="10508659" y="10432438"/>
            <a:ext cx="11120352" cy="1323439"/>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连接</a:t>
            </a:r>
            <a:r>
              <a:rPr lang="en" altLang="zh-CN" sz="4000" b="0" dirty="0" err="1">
                <a:solidFill>
                  <a:schemeClr val="bg1"/>
                </a:solidFill>
                <a:latin typeface="Microsoft YaHei" panose="020B0503020204020204" pitchFamily="34" charset="-122"/>
                <a:ea typeface="Microsoft YaHei" panose="020B0503020204020204" pitchFamily="34" charset="-122"/>
              </a:rPr>
              <a:t>redis</a:t>
            </a:r>
            <a:r>
              <a:rPr lang="zh-CN" altLang="en" sz="4000" b="0" dirty="0">
                <a:solidFill>
                  <a:schemeClr val="bg1"/>
                </a:solidFill>
                <a:latin typeface="Microsoft YaHei" panose="020B0503020204020204" pitchFamily="34" charset="-122"/>
                <a:ea typeface="Microsoft YaHei" panose="020B0503020204020204" pitchFamily="34" charset="-122"/>
              </a:rPr>
              <a:t>是</a:t>
            </a:r>
            <a:r>
              <a:rPr lang="zh-CN" altLang="en-US" sz="4000" b="0" dirty="0">
                <a:solidFill>
                  <a:schemeClr val="bg1"/>
                </a:solidFill>
                <a:latin typeface="Microsoft YaHei" panose="020B0503020204020204" pitchFamily="34" charset="-122"/>
                <a:ea typeface="Microsoft YaHei" panose="020B0503020204020204" pitchFamily="34" charset="-122"/>
              </a:rPr>
              <a:t>连接到具体的节点，节点故障之后，</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连接不能自动切换</a:t>
            </a:r>
          </a:p>
        </p:txBody>
      </p:sp>
      <p:sp>
        <p:nvSpPr>
          <p:cNvPr id="38" name="矩形 37">
            <a:extLst>
              <a:ext uri="{FF2B5EF4-FFF2-40B4-BE49-F238E27FC236}">
                <a16:creationId xmlns:a16="http://schemas.microsoft.com/office/drawing/2014/main" id="{7D0FE457-D062-4744-B405-9789690371A7}"/>
              </a:ext>
            </a:extLst>
          </p:cNvPr>
          <p:cNvSpPr/>
          <p:nvPr/>
        </p:nvSpPr>
        <p:spPr>
          <a:xfrm>
            <a:off x="10508659" y="12114505"/>
            <a:ext cx="428835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无法实现动态扩容</a:t>
            </a:r>
          </a:p>
        </p:txBody>
      </p:sp>
      <p:sp>
        <p:nvSpPr>
          <p:cNvPr id="39" name="圆角矩形 38">
            <a:extLst>
              <a:ext uri="{FF2B5EF4-FFF2-40B4-BE49-F238E27FC236}">
                <a16:creationId xmlns:a16="http://schemas.microsoft.com/office/drawing/2014/main" id="{39D0822D-C4DC-AC48-B0B0-5B155BEE3B61}"/>
              </a:ext>
            </a:extLst>
          </p:cNvPr>
          <p:cNvSpPr/>
          <p:nvPr/>
        </p:nvSpPr>
        <p:spPr>
          <a:xfrm>
            <a:off x="8754577"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主从模式</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2059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5" name="椭圆 4">
            <a:extLst>
              <a:ext uri="{FF2B5EF4-FFF2-40B4-BE49-F238E27FC236}">
                <a16:creationId xmlns:a16="http://schemas.microsoft.com/office/drawing/2014/main" id="{509ABAF9-8449-D74E-B5D7-E9FCC6A394C2}"/>
              </a:ext>
            </a:extLst>
          </p:cNvPr>
          <p:cNvSpPr/>
          <p:nvPr/>
        </p:nvSpPr>
        <p:spPr>
          <a:xfrm>
            <a:off x="3381183" y="6026637"/>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6" name="文本框 5">
            <a:extLst>
              <a:ext uri="{FF2B5EF4-FFF2-40B4-BE49-F238E27FC236}">
                <a16:creationId xmlns:a16="http://schemas.microsoft.com/office/drawing/2014/main" id="{DCC12E12-4642-E94F-9EB5-134EF84E2F28}"/>
              </a:ext>
            </a:extLst>
          </p:cNvPr>
          <p:cNvSpPr txBox="1"/>
          <p:nvPr/>
        </p:nvSpPr>
        <p:spPr>
          <a:xfrm>
            <a:off x="7402438" y="883420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椭圆 17">
            <a:extLst>
              <a:ext uri="{FF2B5EF4-FFF2-40B4-BE49-F238E27FC236}">
                <a16:creationId xmlns:a16="http://schemas.microsoft.com/office/drawing/2014/main" id="{CF0EA502-2697-5B47-B258-C4B9B2575783}"/>
              </a:ext>
            </a:extLst>
          </p:cNvPr>
          <p:cNvSpPr/>
          <p:nvPr/>
        </p:nvSpPr>
        <p:spPr>
          <a:xfrm>
            <a:off x="3513494" y="9167463"/>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9" name="椭圆 18">
            <a:extLst>
              <a:ext uri="{FF2B5EF4-FFF2-40B4-BE49-F238E27FC236}">
                <a16:creationId xmlns:a16="http://schemas.microsoft.com/office/drawing/2014/main" id="{79E89E24-16DF-A940-A08D-8EE4FBE545AD}"/>
              </a:ext>
            </a:extLst>
          </p:cNvPr>
          <p:cNvSpPr/>
          <p:nvPr/>
        </p:nvSpPr>
        <p:spPr>
          <a:xfrm>
            <a:off x="1033334" y="9167463"/>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6" name="椭圆 15">
            <a:extLst>
              <a:ext uri="{FF2B5EF4-FFF2-40B4-BE49-F238E27FC236}">
                <a16:creationId xmlns:a16="http://schemas.microsoft.com/office/drawing/2014/main" id="{FC5D44AC-62FA-2542-958E-552E8A49AD24}"/>
              </a:ext>
            </a:extLst>
          </p:cNvPr>
          <p:cNvSpPr/>
          <p:nvPr/>
        </p:nvSpPr>
        <p:spPr>
          <a:xfrm>
            <a:off x="5993654" y="9247229"/>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cxnSp>
        <p:nvCxnSpPr>
          <p:cNvPr id="8" name="直线连接符 7">
            <a:extLst>
              <a:ext uri="{FF2B5EF4-FFF2-40B4-BE49-F238E27FC236}">
                <a16:creationId xmlns:a16="http://schemas.microsoft.com/office/drawing/2014/main" id="{34E98864-622D-C54F-984A-A1144A05AFB0}"/>
              </a:ext>
            </a:extLst>
          </p:cNvPr>
          <p:cNvCxnSpPr>
            <a:cxnSpLocks/>
            <a:stCxn id="5" idx="3"/>
          </p:cNvCxnSpPr>
          <p:nvPr/>
        </p:nvCxnSpPr>
        <p:spPr>
          <a:xfrm flipH="1">
            <a:off x="2638787" y="7788954"/>
            <a:ext cx="1044041" cy="1499368"/>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线连接符 23">
            <a:extLst>
              <a:ext uri="{FF2B5EF4-FFF2-40B4-BE49-F238E27FC236}">
                <a16:creationId xmlns:a16="http://schemas.microsoft.com/office/drawing/2014/main" id="{7033515B-9DDE-7348-8639-E56474DF349E}"/>
              </a:ext>
            </a:extLst>
          </p:cNvPr>
          <p:cNvCxnSpPr>
            <a:cxnSpLocks/>
            <a:endCxn id="18" idx="0"/>
          </p:cNvCxnSpPr>
          <p:nvPr/>
        </p:nvCxnSpPr>
        <p:spPr>
          <a:xfrm>
            <a:off x="4533174" y="8091319"/>
            <a:ext cx="10202" cy="1076144"/>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连接符 30">
            <a:extLst>
              <a:ext uri="{FF2B5EF4-FFF2-40B4-BE49-F238E27FC236}">
                <a16:creationId xmlns:a16="http://schemas.microsoft.com/office/drawing/2014/main" id="{6766E6F6-392F-E643-878E-1CA1DAFD72F9}"/>
              </a:ext>
            </a:extLst>
          </p:cNvPr>
          <p:cNvCxnSpPr>
            <a:cxnSpLocks/>
          </p:cNvCxnSpPr>
          <p:nvPr/>
        </p:nvCxnSpPr>
        <p:spPr>
          <a:xfrm>
            <a:off x="5288281" y="7632946"/>
            <a:ext cx="1223493" cy="1747448"/>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矩形 29">
            <a:extLst>
              <a:ext uri="{FF2B5EF4-FFF2-40B4-BE49-F238E27FC236}">
                <a16:creationId xmlns:a16="http://schemas.microsoft.com/office/drawing/2014/main" id="{79CC50BF-9E20-FB4D-9746-0391D671EE91}"/>
              </a:ext>
            </a:extLst>
          </p:cNvPr>
          <p:cNvSpPr/>
          <p:nvPr/>
        </p:nvSpPr>
        <p:spPr>
          <a:xfrm>
            <a:off x="10542162" y="3335385"/>
            <a:ext cx="5314275"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一主多从或者多主多从</a:t>
            </a:r>
          </a:p>
        </p:txBody>
      </p:sp>
      <p:sp>
        <p:nvSpPr>
          <p:cNvPr id="34" name="圆角矩形 33">
            <a:extLst>
              <a:ext uri="{FF2B5EF4-FFF2-40B4-BE49-F238E27FC236}">
                <a16:creationId xmlns:a16="http://schemas.microsoft.com/office/drawing/2014/main" id="{7AE6E49B-6CDE-4C45-B17E-B2D313196191}"/>
              </a:ext>
            </a:extLst>
          </p:cNvPr>
          <p:cNvSpPr/>
          <p:nvPr/>
        </p:nvSpPr>
        <p:spPr>
          <a:xfrm>
            <a:off x="10508659" y="4880726"/>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优点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5" name="圆角矩形 34">
            <a:extLst>
              <a:ext uri="{FF2B5EF4-FFF2-40B4-BE49-F238E27FC236}">
                <a16:creationId xmlns:a16="http://schemas.microsoft.com/office/drawing/2014/main" id="{0D9F49D6-2C6F-F142-9943-CE126F6E1363}"/>
              </a:ext>
            </a:extLst>
          </p:cNvPr>
          <p:cNvSpPr/>
          <p:nvPr/>
        </p:nvSpPr>
        <p:spPr>
          <a:xfrm>
            <a:off x="10508659" y="8738618"/>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缺点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6" name="矩形 35">
            <a:extLst>
              <a:ext uri="{FF2B5EF4-FFF2-40B4-BE49-F238E27FC236}">
                <a16:creationId xmlns:a16="http://schemas.microsoft.com/office/drawing/2014/main" id="{BA9D5E20-4689-C349-B8E5-4B6A7FC1B1AB}"/>
              </a:ext>
            </a:extLst>
          </p:cNvPr>
          <p:cNvSpPr/>
          <p:nvPr/>
        </p:nvSpPr>
        <p:spPr>
          <a:xfrm>
            <a:off x="10952766" y="6351093"/>
            <a:ext cx="2911374"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Master</a:t>
            </a:r>
            <a:r>
              <a:rPr lang="zh-CN" altLang="en-US" sz="4000" b="0" dirty="0">
                <a:solidFill>
                  <a:schemeClr val="bg1"/>
                </a:solidFill>
                <a:latin typeface="Microsoft YaHei" panose="020B0503020204020204" pitchFamily="34" charset="-122"/>
                <a:ea typeface="Microsoft YaHei" panose="020B0503020204020204" pitchFamily="34" charset="-122"/>
              </a:rPr>
              <a:t>监控</a:t>
            </a:r>
          </a:p>
        </p:txBody>
      </p:sp>
      <p:sp>
        <p:nvSpPr>
          <p:cNvPr id="37" name="矩形 36">
            <a:extLst>
              <a:ext uri="{FF2B5EF4-FFF2-40B4-BE49-F238E27FC236}">
                <a16:creationId xmlns:a16="http://schemas.microsoft.com/office/drawing/2014/main" id="{F80CE5AD-138E-AB4B-AF00-D8B7D744B309}"/>
              </a:ext>
            </a:extLst>
          </p:cNvPr>
          <p:cNvSpPr/>
          <p:nvPr/>
        </p:nvSpPr>
        <p:spPr>
          <a:xfrm>
            <a:off x="10508659" y="10462818"/>
            <a:ext cx="10695557"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Slave</a:t>
            </a:r>
            <a:r>
              <a:rPr lang="zh-CN" altLang="en-US" sz="4000" b="0" dirty="0">
                <a:solidFill>
                  <a:schemeClr val="bg1"/>
                </a:solidFill>
                <a:latin typeface="Microsoft YaHei" panose="020B0503020204020204" pitchFamily="34" charset="-122"/>
                <a:ea typeface="Microsoft YaHei" panose="020B0503020204020204" pitchFamily="34" charset="-122"/>
              </a:rPr>
              <a:t>作为备用节点，不提供服务，读写不分离</a:t>
            </a:r>
          </a:p>
        </p:txBody>
      </p:sp>
      <p:sp>
        <p:nvSpPr>
          <p:cNvPr id="38" name="矩形 37">
            <a:extLst>
              <a:ext uri="{FF2B5EF4-FFF2-40B4-BE49-F238E27FC236}">
                <a16:creationId xmlns:a16="http://schemas.microsoft.com/office/drawing/2014/main" id="{7D0FE457-D062-4744-B405-9789690371A7}"/>
              </a:ext>
            </a:extLst>
          </p:cNvPr>
          <p:cNvSpPr/>
          <p:nvPr/>
        </p:nvSpPr>
        <p:spPr>
          <a:xfrm>
            <a:off x="10465613" y="11484588"/>
            <a:ext cx="428835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无法实现动态扩容</a:t>
            </a:r>
          </a:p>
        </p:txBody>
      </p:sp>
      <p:sp>
        <p:nvSpPr>
          <p:cNvPr id="13" name="圆角矩形 12">
            <a:extLst>
              <a:ext uri="{FF2B5EF4-FFF2-40B4-BE49-F238E27FC236}">
                <a16:creationId xmlns:a16="http://schemas.microsoft.com/office/drawing/2014/main" id="{991E8A70-D364-2145-9588-0B12889389A8}"/>
              </a:ext>
            </a:extLst>
          </p:cNvPr>
          <p:cNvSpPr/>
          <p:nvPr/>
        </p:nvSpPr>
        <p:spPr>
          <a:xfrm>
            <a:off x="2316721" y="3439121"/>
            <a:ext cx="4796149" cy="992466"/>
          </a:xfrm>
          <a:prstGeom prst="roundRect">
            <a:avLst/>
          </a:prstGeom>
          <a:solidFill>
            <a:srgbClr val="00B0F0"/>
          </a:solidFill>
        </p:spPr>
        <p:txBody>
          <a:bodyPr wrap="square"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Sentinel</a:t>
            </a:r>
            <a:r>
              <a:rPr kumimoji="1" lang="zh-CN" altLang="en-US" sz="4000" b="0" dirty="0">
                <a:solidFill>
                  <a:schemeClr val="bg1"/>
                </a:solidFill>
                <a:latin typeface="Microsoft YaHei" panose="020B0503020204020204" pitchFamily="34" charset="-122"/>
                <a:ea typeface="Microsoft YaHei" panose="020B0503020204020204" pitchFamily="34" charset="-122"/>
              </a:rPr>
              <a:t>系统</a:t>
            </a:r>
          </a:p>
        </p:txBody>
      </p:sp>
      <p:sp>
        <p:nvSpPr>
          <p:cNvPr id="44" name="任意形状 43">
            <a:extLst>
              <a:ext uri="{FF2B5EF4-FFF2-40B4-BE49-F238E27FC236}">
                <a16:creationId xmlns:a16="http://schemas.microsoft.com/office/drawing/2014/main" id="{E76139B0-56E7-F743-860F-1132C69E9140}"/>
              </a:ext>
            </a:extLst>
          </p:cNvPr>
          <p:cNvSpPr/>
          <p:nvPr/>
        </p:nvSpPr>
        <p:spPr>
          <a:xfrm>
            <a:off x="2117558" y="4459705"/>
            <a:ext cx="1524000" cy="4732421"/>
          </a:xfrm>
          <a:custGeom>
            <a:avLst/>
            <a:gdLst>
              <a:gd name="connsiteX0" fmla="*/ 1524000 w 1524000"/>
              <a:gd name="connsiteY0" fmla="*/ 0 h 4732421"/>
              <a:gd name="connsiteX1" fmla="*/ 0 w 1524000"/>
              <a:gd name="connsiteY1" fmla="*/ 4732421 h 4732421"/>
            </a:gdLst>
            <a:ahLst/>
            <a:cxnLst>
              <a:cxn ang="0">
                <a:pos x="connsiteX0" y="connsiteY0"/>
              </a:cxn>
              <a:cxn ang="0">
                <a:pos x="connsiteX1" y="connsiteY1"/>
              </a:cxn>
            </a:cxnLst>
            <a:rect l="l" t="t" r="r" b="b"/>
            <a:pathLst>
              <a:path w="1524000" h="4732421">
                <a:moveTo>
                  <a:pt x="1524000" y="0"/>
                </a:moveTo>
                <a:cubicBezTo>
                  <a:pt x="905042" y="1929063"/>
                  <a:pt x="286084" y="3858126"/>
                  <a:pt x="0" y="4732421"/>
                </a:cubicBezTo>
              </a:path>
            </a:pathLst>
          </a:custGeom>
          <a:noFill/>
        </p:spPr>
        <p:txBody>
          <a:bodyPr rtlCol="0" anchor="ctr"/>
          <a:lstStyle/>
          <a:p>
            <a:pPr algn="ctr"/>
            <a:endParaRPr kumimoji="1" lang="zh-CN" altLang="en-US"/>
          </a:p>
        </p:txBody>
      </p:sp>
      <p:sp>
        <p:nvSpPr>
          <p:cNvPr id="46" name="任意形状 45">
            <a:extLst>
              <a:ext uri="{FF2B5EF4-FFF2-40B4-BE49-F238E27FC236}">
                <a16:creationId xmlns:a16="http://schemas.microsoft.com/office/drawing/2014/main" id="{B6F1E1CF-3E07-A84F-87FD-2F281E44FC66}"/>
              </a:ext>
            </a:extLst>
          </p:cNvPr>
          <p:cNvSpPr/>
          <p:nvPr/>
        </p:nvSpPr>
        <p:spPr>
          <a:xfrm>
            <a:off x="1943653" y="4411579"/>
            <a:ext cx="1248726" cy="4748463"/>
          </a:xfrm>
          <a:custGeom>
            <a:avLst/>
            <a:gdLst>
              <a:gd name="connsiteX0" fmla="*/ 1248726 w 1248726"/>
              <a:gd name="connsiteY0" fmla="*/ 0 h 4748463"/>
              <a:gd name="connsiteX1" fmla="*/ 157863 w 1248726"/>
              <a:gd name="connsiteY1" fmla="*/ 2486526 h 4748463"/>
              <a:gd name="connsiteX2" fmla="*/ 29526 w 1248726"/>
              <a:gd name="connsiteY2" fmla="*/ 4748463 h 4748463"/>
            </a:gdLst>
            <a:ahLst/>
            <a:cxnLst>
              <a:cxn ang="0">
                <a:pos x="connsiteX0" y="connsiteY0"/>
              </a:cxn>
              <a:cxn ang="0">
                <a:pos x="connsiteX1" y="connsiteY1"/>
              </a:cxn>
              <a:cxn ang="0">
                <a:pos x="connsiteX2" y="connsiteY2"/>
              </a:cxn>
            </a:cxnLst>
            <a:rect l="l" t="t" r="r" b="b"/>
            <a:pathLst>
              <a:path w="1248726" h="4748463">
                <a:moveTo>
                  <a:pt x="1248726" y="0"/>
                </a:moveTo>
                <a:cubicBezTo>
                  <a:pt x="804894" y="847558"/>
                  <a:pt x="361063" y="1695116"/>
                  <a:pt x="157863" y="2486526"/>
                </a:cubicBezTo>
                <a:cubicBezTo>
                  <a:pt x="-45337" y="3277936"/>
                  <a:pt x="-7906" y="4013199"/>
                  <a:pt x="29526" y="4748463"/>
                </a:cubicBezTo>
              </a:path>
            </a:pathLst>
          </a:custGeom>
          <a:noFill/>
          <a:ln w="50800">
            <a:solidFill>
              <a:schemeClr val="accent4"/>
            </a:solidFill>
            <a:tailEnd type="triangle"/>
          </a:ln>
        </p:spPr>
        <p:txBody>
          <a:bodyPr rtlCol="0" anchor="ctr"/>
          <a:lstStyle/>
          <a:p>
            <a:pPr algn="ctr"/>
            <a:endParaRPr kumimoji="1" lang="zh-CN" altLang="en-US"/>
          </a:p>
        </p:txBody>
      </p:sp>
      <p:sp>
        <p:nvSpPr>
          <p:cNvPr id="47" name="任意形状 46">
            <a:extLst>
              <a:ext uri="{FF2B5EF4-FFF2-40B4-BE49-F238E27FC236}">
                <a16:creationId xmlns:a16="http://schemas.microsoft.com/office/drawing/2014/main" id="{168538E2-3448-EC4F-B623-837E224748B0}"/>
              </a:ext>
            </a:extLst>
          </p:cNvPr>
          <p:cNvSpPr/>
          <p:nvPr/>
        </p:nvSpPr>
        <p:spPr>
          <a:xfrm>
            <a:off x="4194847" y="4431587"/>
            <a:ext cx="409237" cy="1616287"/>
          </a:xfrm>
          <a:custGeom>
            <a:avLst/>
            <a:gdLst>
              <a:gd name="connsiteX0" fmla="*/ 409237 w 409237"/>
              <a:gd name="connsiteY0" fmla="*/ 0 h 1652337"/>
              <a:gd name="connsiteX1" fmla="*/ 24227 w 409237"/>
              <a:gd name="connsiteY1" fmla="*/ 978568 h 1652337"/>
              <a:gd name="connsiteX2" fmla="*/ 72353 w 409237"/>
              <a:gd name="connsiteY2" fmla="*/ 1652337 h 1652337"/>
            </a:gdLst>
            <a:ahLst/>
            <a:cxnLst>
              <a:cxn ang="0">
                <a:pos x="connsiteX0" y="connsiteY0"/>
              </a:cxn>
              <a:cxn ang="0">
                <a:pos x="connsiteX1" y="connsiteY1"/>
              </a:cxn>
              <a:cxn ang="0">
                <a:pos x="connsiteX2" y="connsiteY2"/>
              </a:cxn>
            </a:cxnLst>
            <a:rect l="l" t="t" r="r" b="b"/>
            <a:pathLst>
              <a:path w="409237" h="1652337">
                <a:moveTo>
                  <a:pt x="409237" y="0"/>
                </a:moveTo>
                <a:cubicBezTo>
                  <a:pt x="244805" y="351589"/>
                  <a:pt x="80374" y="703179"/>
                  <a:pt x="24227" y="978568"/>
                </a:cubicBezTo>
                <a:cubicBezTo>
                  <a:pt x="-31920" y="1253958"/>
                  <a:pt x="20216" y="1453147"/>
                  <a:pt x="72353" y="1652337"/>
                </a:cubicBezTo>
              </a:path>
            </a:pathLst>
          </a:custGeom>
          <a:noFill/>
          <a:ln w="50800">
            <a:solidFill>
              <a:srgbClr val="FFFF00"/>
            </a:solidFill>
            <a:tailEnd type="triangle"/>
          </a:ln>
        </p:spPr>
        <p:txBody>
          <a:bodyPr rtlCol="0" anchor="ctr"/>
          <a:lstStyle/>
          <a:p>
            <a:pPr algn="ctr"/>
            <a:endParaRPr kumimoji="1" lang="zh-CN" altLang="en-US"/>
          </a:p>
        </p:txBody>
      </p:sp>
      <p:sp>
        <p:nvSpPr>
          <p:cNvPr id="49" name="任意形状 48">
            <a:extLst>
              <a:ext uri="{FF2B5EF4-FFF2-40B4-BE49-F238E27FC236}">
                <a16:creationId xmlns:a16="http://schemas.microsoft.com/office/drawing/2014/main" id="{4A2D6851-E431-9646-9828-EA780B8AA3CC}"/>
              </a:ext>
            </a:extLst>
          </p:cNvPr>
          <p:cNvSpPr/>
          <p:nvPr/>
        </p:nvSpPr>
        <p:spPr>
          <a:xfrm>
            <a:off x="5920353" y="4448014"/>
            <a:ext cx="1320112" cy="4788976"/>
          </a:xfrm>
          <a:custGeom>
            <a:avLst/>
            <a:gdLst>
              <a:gd name="connsiteX0" fmla="*/ 0 w 1320112"/>
              <a:gd name="connsiteY0" fmla="*/ 0 h 4788976"/>
              <a:gd name="connsiteX1" fmla="*/ 1239864 w 1320112"/>
              <a:gd name="connsiteY1" fmla="*/ 2402237 h 4788976"/>
              <a:gd name="connsiteX2" fmla="*/ 1270861 w 1320112"/>
              <a:gd name="connsiteY2" fmla="*/ 4788976 h 4788976"/>
            </a:gdLst>
            <a:ahLst/>
            <a:cxnLst>
              <a:cxn ang="0">
                <a:pos x="connsiteX0" y="connsiteY0"/>
              </a:cxn>
              <a:cxn ang="0">
                <a:pos x="connsiteX1" y="connsiteY1"/>
              </a:cxn>
              <a:cxn ang="0">
                <a:pos x="connsiteX2" y="connsiteY2"/>
              </a:cxn>
            </a:cxnLst>
            <a:rect l="l" t="t" r="r" b="b"/>
            <a:pathLst>
              <a:path w="1320112" h="4788976">
                <a:moveTo>
                  <a:pt x="0" y="0"/>
                </a:moveTo>
                <a:cubicBezTo>
                  <a:pt x="514027" y="802037"/>
                  <a:pt x="1028054" y="1604074"/>
                  <a:pt x="1239864" y="2402237"/>
                </a:cubicBezTo>
                <a:cubicBezTo>
                  <a:pt x="1451674" y="3200400"/>
                  <a:pt x="1164956" y="4548752"/>
                  <a:pt x="1270861" y="4788976"/>
                </a:cubicBezTo>
              </a:path>
            </a:pathLst>
          </a:custGeom>
          <a:noFill/>
          <a:ln w="50800">
            <a:solidFill>
              <a:srgbClr val="FFFF00"/>
            </a:solidFill>
            <a:tailEnd type="triangle"/>
          </a:ln>
        </p:spPr>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B63A16F7-00DE-3542-90C2-E915EB46AB27}"/>
              </a:ext>
            </a:extLst>
          </p:cNvPr>
          <p:cNvSpPr/>
          <p:nvPr/>
        </p:nvSpPr>
        <p:spPr>
          <a:xfrm>
            <a:off x="5160936" y="4448014"/>
            <a:ext cx="853223" cy="5021450"/>
          </a:xfrm>
          <a:custGeom>
            <a:avLst/>
            <a:gdLst>
              <a:gd name="connsiteX0" fmla="*/ 0 w 853223"/>
              <a:gd name="connsiteY0" fmla="*/ 0 h 5021450"/>
              <a:gd name="connsiteX1" fmla="*/ 852406 w 853223"/>
              <a:gd name="connsiteY1" fmla="*/ 3130657 h 5021450"/>
              <a:gd name="connsiteX2" fmla="*/ 123986 w 853223"/>
              <a:gd name="connsiteY2" fmla="*/ 5021450 h 5021450"/>
            </a:gdLst>
            <a:ahLst/>
            <a:cxnLst>
              <a:cxn ang="0">
                <a:pos x="connsiteX0" y="connsiteY0"/>
              </a:cxn>
              <a:cxn ang="0">
                <a:pos x="connsiteX1" y="connsiteY1"/>
              </a:cxn>
              <a:cxn ang="0">
                <a:pos x="connsiteX2" y="connsiteY2"/>
              </a:cxn>
            </a:cxnLst>
            <a:rect l="l" t="t" r="r" b="b"/>
            <a:pathLst>
              <a:path w="853223" h="5021450">
                <a:moveTo>
                  <a:pt x="0" y="0"/>
                </a:moveTo>
                <a:cubicBezTo>
                  <a:pt x="415871" y="1146874"/>
                  <a:pt x="831742" y="2293749"/>
                  <a:pt x="852406" y="3130657"/>
                </a:cubicBezTo>
                <a:cubicBezTo>
                  <a:pt x="873070" y="3967565"/>
                  <a:pt x="498528" y="4494507"/>
                  <a:pt x="123986" y="5021450"/>
                </a:cubicBezTo>
              </a:path>
            </a:pathLst>
          </a:custGeom>
          <a:noFill/>
          <a:ln w="50800">
            <a:solidFill>
              <a:srgbClr val="FFFF00"/>
            </a:solidFill>
            <a:tailEnd type="triangle"/>
          </a:ln>
        </p:spPr>
        <p:txBody>
          <a:bodyPr rtlCol="0" anchor="ctr"/>
          <a:lstStyle/>
          <a:p>
            <a:pPr algn="ctr"/>
            <a:endParaRPr kumimoji="1" lang="zh-CN" altLang="en-US"/>
          </a:p>
        </p:txBody>
      </p:sp>
      <p:sp>
        <p:nvSpPr>
          <p:cNvPr id="52" name="圆角矩形 51">
            <a:extLst>
              <a:ext uri="{FF2B5EF4-FFF2-40B4-BE49-F238E27FC236}">
                <a16:creationId xmlns:a16="http://schemas.microsoft.com/office/drawing/2014/main" id="{4755D70C-49CB-4049-A3BF-3EA48DBECB38}"/>
              </a:ext>
            </a:extLst>
          </p:cNvPr>
          <p:cNvSpPr/>
          <p:nvPr/>
        </p:nvSpPr>
        <p:spPr>
          <a:xfrm>
            <a:off x="2062543" y="5683126"/>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4" name="圆角矩形 53">
            <a:extLst>
              <a:ext uri="{FF2B5EF4-FFF2-40B4-BE49-F238E27FC236}">
                <a16:creationId xmlns:a16="http://schemas.microsoft.com/office/drawing/2014/main" id="{41B17DC7-F240-8F4C-A773-86DA07319EFD}"/>
              </a:ext>
            </a:extLst>
          </p:cNvPr>
          <p:cNvSpPr/>
          <p:nvPr/>
        </p:nvSpPr>
        <p:spPr>
          <a:xfrm>
            <a:off x="3862930" y="4893012"/>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5" name="圆角矩形 54">
            <a:extLst>
              <a:ext uri="{FF2B5EF4-FFF2-40B4-BE49-F238E27FC236}">
                <a16:creationId xmlns:a16="http://schemas.microsoft.com/office/drawing/2014/main" id="{0731EAA8-8402-AF49-A477-6A0BC053560D}"/>
              </a:ext>
            </a:extLst>
          </p:cNvPr>
          <p:cNvSpPr/>
          <p:nvPr/>
        </p:nvSpPr>
        <p:spPr>
          <a:xfrm>
            <a:off x="5263514" y="5638357"/>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6" name="圆角矩形 55">
            <a:extLst>
              <a:ext uri="{FF2B5EF4-FFF2-40B4-BE49-F238E27FC236}">
                <a16:creationId xmlns:a16="http://schemas.microsoft.com/office/drawing/2014/main" id="{D677D0E7-1332-5A40-A69E-734085E0C47C}"/>
              </a:ext>
            </a:extLst>
          </p:cNvPr>
          <p:cNvSpPr/>
          <p:nvPr/>
        </p:nvSpPr>
        <p:spPr>
          <a:xfrm>
            <a:off x="6511774" y="5655198"/>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7" name="圆角矩形 56">
            <a:extLst>
              <a:ext uri="{FF2B5EF4-FFF2-40B4-BE49-F238E27FC236}">
                <a16:creationId xmlns:a16="http://schemas.microsoft.com/office/drawing/2014/main" id="{A007DFCB-7788-C64B-98A0-E55DF5521FE4}"/>
              </a:ext>
            </a:extLst>
          </p:cNvPr>
          <p:cNvSpPr/>
          <p:nvPr/>
        </p:nvSpPr>
        <p:spPr>
          <a:xfrm>
            <a:off x="2680186" y="8310137"/>
            <a:ext cx="846653" cy="510778"/>
          </a:xfrm>
          <a:prstGeom prst="roundRect">
            <a:avLst/>
          </a:prstGeom>
          <a:solidFill>
            <a:schemeClr val="accent1">
              <a:lumMod val="40000"/>
              <a:lumOff val="60000"/>
            </a:schemeClr>
          </a:solidFill>
        </p:spPr>
        <p:txBody>
          <a:bodyPr wrap="none" rtlCol="0" anchor="ctr">
            <a:spAutoFit/>
          </a:bodyPr>
          <a:lstStyle/>
          <a:p>
            <a:pPr algn="l"/>
            <a:r>
              <a:rPr kumimoji="1" lang="zh-CN" altLang="en-US" sz="2400" b="0" dirty="0">
                <a:solidFill>
                  <a:schemeClr val="bg1"/>
                </a:solidFill>
                <a:latin typeface="Microsoft YaHei" panose="020B0503020204020204" pitchFamily="34" charset="-122"/>
                <a:ea typeface="Microsoft YaHei" panose="020B0503020204020204" pitchFamily="34" charset="-122"/>
              </a:rPr>
              <a:t>复制</a:t>
            </a:r>
          </a:p>
        </p:txBody>
      </p:sp>
      <p:sp>
        <p:nvSpPr>
          <p:cNvPr id="58" name="圆角矩形 57">
            <a:extLst>
              <a:ext uri="{FF2B5EF4-FFF2-40B4-BE49-F238E27FC236}">
                <a16:creationId xmlns:a16="http://schemas.microsoft.com/office/drawing/2014/main" id="{58B1E7A7-824A-A745-AE40-EF20DBD5D8BC}"/>
              </a:ext>
            </a:extLst>
          </p:cNvPr>
          <p:cNvSpPr/>
          <p:nvPr/>
        </p:nvSpPr>
        <p:spPr>
          <a:xfrm>
            <a:off x="4109847" y="8283249"/>
            <a:ext cx="846653" cy="510778"/>
          </a:xfrm>
          <a:prstGeom prst="roundRect">
            <a:avLst/>
          </a:prstGeom>
          <a:solidFill>
            <a:schemeClr val="accent1">
              <a:lumMod val="40000"/>
              <a:lumOff val="60000"/>
            </a:schemeClr>
          </a:solidFill>
        </p:spPr>
        <p:txBody>
          <a:bodyPr wrap="none" rtlCol="0" anchor="ctr">
            <a:spAutoFit/>
          </a:bodyPr>
          <a:lstStyle/>
          <a:p>
            <a:pPr algn="l"/>
            <a:r>
              <a:rPr kumimoji="1" lang="zh-CN" altLang="en-US" sz="2400" b="0" dirty="0">
                <a:solidFill>
                  <a:schemeClr val="bg1"/>
                </a:solidFill>
                <a:latin typeface="Microsoft YaHei" panose="020B0503020204020204" pitchFamily="34" charset="-122"/>
                <a:ea typeface="Microsoft YaHei" panose="020B0503020204020204" pitchFamily="34" charset="-122"/>
              </a:rPr>
              <a:t>复制</a:t>
            </a:r>
          </a:p>
        </p:txBody>
      </p:sp>
      <p:sp>
        <p:nvSpPr>
          <p:cNvPr id="59" name="圆角矩形 58">
            <a:extLst>
              <a:ext uri="{FF2B5EF4-FFF2-40B4-BE49-F238E27FC236}">
                <a16:creationId xmlns:a16="http://schemas.microsoft.com/office/drawing/2014/main" id="{3DC09D98-9572-3E4B-841D-F5F7ECE2C111}"/>
              </a:ext>
            </a:extLst>
          </p:cNvPr>
          <p:cNvSpPr/>
          <p:nvPr/>
        </p:nvSpPr>
        <p:spPr>
          <a:xfrm>
            <a:off x="5900027" y="8670183"/>
            <a:ext cx="846653" cy="510778"/>
          </a:xfrm>
          <a:prstGeom prst="roundRect">
            <a:avLst/>
          </a:prstGeom>
          <a:solidFill>
            <a:schemeClr val="accent1">
              <a:lumMod val="40000"/>
              <a:lumOff val="60000"/>
            </a:schemeClr>
          </a:solidFill>
        </p:spPr>
        <p:txBody>
          <a:bodyPr wrap="none" rtlCol="0" anchor="ctr">
            <a:spAutoFit/>
          </a:bodyPr>
          <a:lstStyle/>
          <a:p>
            <a:pPr algn="l"/>
            <a:r>
              <a:rPr kumimoji="1" lang="zh-CN" altLang="en-US" sz="2400" b="0" dirty="0">
                <a:solidFill>
                  <a:schemeClr val="bg1"/>
                </a:solidFill>
                <a:latin typeface="Microsoft YaHei" panose="020B0503020204020204" pitchFamily="34" charset="-122"/>
                <a:ea typeface="Microsoft YaHei" panose="020B0503020204020204" pitchFamily="34" charset="-122"/>
              </a:rPr>
              <a:t>复制</a:t>
            </a:r>
          </a:p>
        </p:txBody>
      </p:sp>
      <p:sp>
        <p:nvSpPr>
          <p:cNvPr id="61" name="矩形 60">
            <a:extLst>
              <a:ext uri="{FF2B5EF4-FFF2-40B4-BE49-F238E27FC236}">
                <a16:creationId xmlns:a16="http://schemas.microsoft.com/office/drawing/2014/main" id="{2FCDC0BC-C6C8-914D-81A9-5AFBFFD67275}"/>
              </a:ext>
            </a:extLst>
          </p:cNvPr>
          <p:cNvSpPr/>
          <p:nvPr/>
        </p:nvSpPr>
        <p:spPr>
          <a:xfrm>
            <a:off x="10952766" y="7299202"/>
            <a:ext cx="9913291"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Master</a:t>
            </a:r>
            <a:r>
              <a:rPr lang="zh-CN" altLang="en-US" sz="4000" b="0" dirty="0">
                <a:solidFill>
                  <a:schemeClr val="bg1"/>
                </a:solidFill>
                <a:latin typeface="Microsoft YaHei" panose="020B0503020204020204" pitchFamily="34" charset="-122"/>
                <a:ea typeface="Microsoft YaHei" panose="020B0503020204020204" pitchFamily="34" charset="-122"/>
              </a:rPr>
              <a:t>节点故障，会有</a:t>
            </a:r>
            <a:r>
              <a:rPr lang="en-US" altLang="zh-CN" sz="4000" b="0" dirty="0">
                <a:solidFill>
                  <a:schemeClr val="bg1"/>
                </a:solidFill>
                <a:latin typeface="Microsoft YaHei" panose="020B0503020204020204" pitchFamily="34" charset="-122"/>
                <a:ea typeface="Microsoft YaHei" panose="020B0503020204020204" pitchFamily="34" charset="-122"/>
              </a:rPr>
              <a:t>slave</a:t>
            </a:r>
            <a:r>
              <a:rPr lang="zh-CN" altLang="en-US" sz="4000" b="0" dirty="0">
                <a:solidFill>
                  <a:schemeClr val="bg1"/>
                </a:solidFill>
                <a:latin typeface="Microsoft YaHei" panose="020B0503020204020204" pitchFamily="34" charset="-122"/>
                <a:ea typeface="Microsoft YaHei" panose="020B0503020204020204" pitchFamily="34" charset="-122"/>
              </a:rPr>
              <a:t>切换为</a:t>
            </a:r>
            <a:r>
              <a:rPr lang="en-US" altLang="zh-CN" sz="4000" b="0" dirty="0">
                <a:solidFill>
                  <a:schemeClr val="bg1"/>
                </a:solidFill>
                <a:latin typeface="Microsoft YaHei" panose="020B0503020204020204" pitchFamily="34" charset="-122"/>
                <a:ea typeface="Microsoft YaHei" panose="020B0503020204020204" pitchFamily="34" charset="-122"/>
              </a:rPr>
              <a:t>master</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62" name="圆角矩形 61">
            <a:extLst>
              <a:ext uri="{FF2B5EF4-FFF2-40B4-BE49-F238E27FC236}">
                <a16:creationId xmlns:a16="http://schemas.microsoft.com/office/drawing/2014/main" id="{3786D60C-AF13-DD46-AAF5-151A512B53F3}"/>
              </a:ext>
            </a:extLst>
          </p:cNvPr>
          <p:cNvSpPr/>
          <p:nvPr/>
        </p:nvSpPr>
        <p:spPr>
          <a:xfrm>
            <a:off x="8605721"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哨兵</a:t>
            </a:r>
            <a:r>
              <a:rPr kumimoji="1" lang="en" altLang="zh-CN" sz="6000" b="0" dirty="0">
                <a:solidFill>
                  <a:schemeClr val="bg1"/>
                </a:solidFill>
                <a:latin typeface="Microsoft YaHei" panose="020B0503020204020204" pitchFamily="34" charset="-122"/>
                <a:ea typeface="Microsoft YaHei" panose="020B0503020204020204" pitchFamily="34" charset="-122"/>
              </a:rPr>
              <a:t>sentinel</a:t>
            </a:r>
            <a:r>
              <a:rPr kumimoji="1" lang="zh-CN" altLang="en-US" sz="6000" b="0" dirty="0">
                <a:solidFill>
                  <a:schemeClr val="bg1"/>
                </a:solidFill>
                <a:latin typeface="Microsoft YaHei" panose="020B0503020204020204" pitchFamily="34" charset="-122"/>
                <a:ea typeface="Microsoft YaHei" panose="020B0503020204020204" pitchFamily="34" charset="-122"/>
              </a:rPr>
              <a:t>模式</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991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5" name="椭圆 4">
            <a:extLst>
              <a:ext uri="{FF2B5EF4-FFF2-40B4-BE49-F238E27FC236}">
                <a16:creationId xmlns:a16="http://schemas.microsoft.com/office/drawing/2014/main" id="{509ABAF9-8449-D74E-B5D7-E9FCC6A394C2}"/>
              </a:ext>
            </a:extLst>
          </p:cNvPr>
          <p:cNvSpPr/>
          <p:nvPr/>
        </p:nvSpPr>
        <p:spPr>
          <a:xfrm>
            <a:off x="4132820" y="4373569"/>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6" name="文本框 5">
            <a:extLst>
              <a:ext uri="{FF2B5EF4-FFF2-40B4-BE49-F238E27FC236}">
                <a16:creationId xmlns:a16="http://schemas.microsoft.com/office/drawing/2014/main" id="{DCC12E12-4642-E94F-9EB5-134EF84E2F28}"/>
              </a:ext>
            </a:extLst>
          </p:cNvPr>
          <p:cNvSpPr txBox="1"/>
          <p:nvPr/>
        </p:nvSpPr>
        <p:spPr>
          <a:xfrm>
            <a:off x="11035923" y="873116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椭圆 17">
            <a:extLst>
              <a:ext uri="{FF2B5EF4-FFF2-40B4-BE49-F238E27FC236}">
                <a16:creationId xmlns:a16="http://schemas.microsoft.com/office/drawing/2014/main" id="{CF0EA502-2697-5B47-B258-C4B9B2575783}"/>
              </a:ext>
            </a:extLst>
          </p:cNvPr>
          <p:cNvSpPr/>
          <p:nvPr/>
        </p:nvSpPr>
        <p:spPr>
          <a:xfrm>
            <a:off x="7683630" y="4373569"/>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9" name="椭圆 18">
            <a:extLst>
              <a:ext uri="{FF2B5EF4-FFF2-40B4-BE49-F238E27FC236}">
                <a16:creationId xmlns:a16="http://schemas.microsoft.com/office/drawing/2014/main" id="{79E89E24-16DF-A940-A08D-8EE4FBE545AD}"/>
              </a:ext>
            </a:extLst>
          </p:cNvPr>
          <p:cNvSpPr/>
          <p:nvPr/>
        </p:nvSpPr>
        <p:spPr>
          <a:xfrm>
            <a:off x="4132820" y="9334387"/>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16" name="椭圆 15">
            <a:extLst>
              <a:ext uri="{FF2B5EF4-FFF2-40B4-BE49-F238E27FC236}">
                <a16:creationId xmlns:a16="http://schemas.microsoft.com/office/drawing/2014/main" id="{FC5D44AC-62FA-2542-958E-552E8A49AD24}"/>
              </a:ext>
            </a:extLst>
          </p:cNvPr>
          <p:cNvSpPr/>
          <p:nvPr/>
        </p:nvSpPr>
        <p:spPr>
          <a:xfrm>
            <a:off x="7683630" y="9255416"/>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30" name="矩形 29">
            <a:extLst>
              <a:ext uri="{FF2B5EF4-FFF2-40B4-BE49-F238E27FC236}">
                <a16:creationId xmlns:a16="http://schemas.microsoft.com/office/drawing/2014/main" id="{79CC50BF-9E20-FB4D-9746-0391D671EE91}"/>
              </a:ext>
            </a:extLst>
          </p:cNvPr>
          <p:cNvSpPr/>
          <p:nvPr/>
        </p:nvSpPr>
        <p:spPr>
          <a:xfrm>
            <a:off x="11446229" y="2543371"/>
            <a:ext cx="2236510"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多主多从</a:t>
            </a:r>
          </a:p>
        </p:txBody>
      </p:sp>
      <p:sp>
        <p:nvSpPr>
          <p:cNvPr id="34" name="圆角矩形 33">
            <a:extLst>
              <a:ext uri="{FF2B5EF4-FFF2-40B4-BE49-F238E27FC236}">
                <a16:creationId xmlns:a16="http://schemas.microsoft.com/office/drawing/2014/main" id="{7AE6E49B-6CDE-4C45-B17E-B2D313196191}"/>
              </a:ext>
            </a:extLst>
          </p:cNvPr>
          <p:cNvSpPr/>
          <p:nvPr/>
        </p:nvSpPr>
        <p:spPr>
          <a:xfrm>
            <a:off x="11342592" y="3525286"/>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优点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5" name="圆角矩形 34">
            <a:extLst>
              <a:ext uri="{FF2B5EF4-FFF2-40B4-BE49-F238E27FC236}">
                <a16:creationId xmlns:a16="http://schemas.microsoft.com/office/drawing/2014/main" id="{0D9F49D6-2C6F-F142-9943-CE126F6E1363}"/>
              </a:ext>
            </a:extLst>
          </p:cNvPr>
          <p:cNvSpPr/>
          <p:nvPr/>
        </p:nvSpPr>
        <p:spPr>
          <a:xfrm>
            <a:off x="11342592" y="9047697"/>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缺点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6" name="矩形 35">
            <a:extLst>
              <a:ext uri="{FF2B5EF4-FFF2-40B4-BE49-F238E27FC236}">
                <a16:creationId xmlns:a16="http://schemas.microsoft.com/office/drawing/2014/main" id="{BA9D5E20-4689-C349-B8E5-4B6A7FC1B1AB}"/>
              </a:ext>
            </a:extLst>
          </p:cNvPr>
          <p:cNvSpPr/>
          <p:nvPr/>
        </p:nvSpPr>
        <p:spPr>
          <a:xfrm>
            <a:off x="11917966" y="5892800"/>
            <a:ext cx="377539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可实现动态扩容</a:t>
            </a:r>
          </a:p>
        </p:txBody>
      </p:sp>
      <p:sp>
        <p:nvSpPr>
          <p:cNvPr id="37" name="矩形 36">
            <a:extLst>
              <a:ext uri="{FF2B5EF4-FFF2-40B4-BE49-F238E27FC236}">
                <a16:creationId xmlns:a16="http://schemas.microsoft.com/office/drawing/2014/main" id="{F80CE5AD-138E-AB4B-AF00-D8B7D744B309}"/>
              </a:ext>
            </a:extLst>
          </p:cNvPr>
          <p:cNvSpPr/>
          <p:nvPr/>
        </p:nvSpPr>
        <p:spPr>
          <a:xfrm>
            <a:off x="11473859" y="10415529"/>
            <a:ext cx="11120352" cy="1323439"/>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连接</a:t>
            </a:r>
            <a:r>
              <a:rPr lang="en" altLang="zh-CN" sz="4000" b="0" dirty="0" err="1">
                <a:solidFill>
                  <a:schemeClr val="bg1"/>
                </a:solidFill>
                <a:latin typeface="Microsoft YaHei" panose="020B0503020204020204" pitchFamily="34" charset="-122"/>
                <a:ea typeface="Microsoft YaHei" panose="020B0503020204020204" pitchFamily="34" charset="-122"/>
              </a:rPr>
              <a:t>redis</a:t>
            </a:r>
            <a:r>
              <a:rPr lang="zh-CN" altLang="en" sz="4000" b="0" dirty="0">
                <a:solidFill>
                  <a:schemeClr val="bg1"/>
                </a:solidFill>
                <a:latin typeface="Microsoft YaHei" panose="020B0503020204020204" pitchFamily="34" charset="-122"/>
                <a:ea typeface="Microsoft YaHei" panose="020B0503020204020204" pitchFamily="34" charset="-122"/>
              </a:rPr>
              <a:t>是</a:t>
            </a:r>
            <a:r>
              <a:rPr lang="zh-CN" altLang="en-US" sz="4000" b="0" dirty="0">
                <a:solidFill>
                  <a:schemeClr val="bg1"/>
                </a:solidFill>
                <a:latin typeface="Microsoft YaHei" panose="020B0503020204020204" pitchFamily="34" charset="-122"/>
                <a:ea typeface="Microsoft YaHei" panose="020B0503020204020204" pitchFamily="34" charset="-122"/>
              </a:rPr>
              <a:t>连接到具体的节点，节点故障之后，</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连接不能自动切换</a:t>
            </a:r>
          </a:p>
        </p:txBody>
      </p:sp>
      <p:sp>
        <p:nvSpPr>
          <p:cNvPr id="38" name="矩形 37">
            <a:extLst>
              <a:ext uri="{FF2B5EF4-FFF2-40B4-BE49-F238E27FC236}">
                <a16:creationId xmlns:a16="http://schemas.microsoft.com/office/drawing/2014/main" id="{7D0FE457-D062-4744-B405-9789690371A7}"/>
              </a:ext>
            </a:extLst>
          </p:cNvPr>
          <p:cNvSpPr/>
          <p:nvPr/>
        </p:nvSpPr>
        <p:spPr>
          <a:xfrm>
            <a:off x="11473859" y="12097596"/>
            <a:ext cx="428835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无法实现动态扩容</a:t>
            </a:r>
          </a:p>
        </p:txBody>
      </p:sp>
      <p:sp>
        <p:nvSpPr>
          <p:cNvPr id="61" name="矩形 60">
            <a:extLst>
              <a:ext uri="{FF2B5EF4-FFF2-40B4-BE49-F238E27FC236}">
                <a16:creationId xmlns:a16="http://schemas.microsoft.com/office/drawing/2014/main" id="{2FCDC0BC-C6C8-914D-81A9-5AFBFFD67275}"/>
              </a:ext>
            </a:extLst>
          </p:cNvPr>
          <p:cNvSpPr/>
          <p:nvPr/>
        </p:nvSpPr>
        <p:spPr>
          <a:xfrm>
            <a:off x="11917966" y="6858000"/>
            <a:ext cx="4705134"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P2P</a:t>
            </a:r>
            <a:r>
              <a:rPr lang="zh-CN" altLang="en-US" sz="4000" b="0" dirty="0">
                <a:solidFill>
                  <a:schemeClr val="bg1"/>
                </a:solidFill>
                <a:latin typeface="Microsoft YaHei" panose="020B0503020204020204" pitchFamily="34" charset="-122"/>
                <a:ea typeface="Microsoft YaHei" panose="020B0503020204020204" pitchFamily="34" charset="-122"/>
              </a:rPr>
              <a:t>模式，无中心化</a:t>
            </a:r>
          </a:p>
        </p:txBody>
      </p:sp>
      <p:sp>
        <p:nvSpPr>
          <p:cNvPr id="62" name="圆角矩形 61">
            <a:extLst>
              <a:ext uri="{FF2B5EF4-FFF2-40B4-BE49-F238E27FC236}">
                <a16:creationId xmlns:a16="http://schemas.microsoft.com/office/drawing/2014/main" id="{3786D60C-AF13-DD46-AAF5-151A512B53F3}"/>
              </a:ext>
            </a:extLst>
          </p:cNvPr>
          <p:cNvSpPr/>
          <p:nvPr/>
        </p:nvSpPr>
        <p:spPr>
          <a:xfrm>
            <a:off x="8605721"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6000" b="0" dirty="0">
                <a:solidFill>
                  <a:schemeClr val="bg1"/>
                </a:solidFill>
                <a:latin typeface="Microsoft YaHei" panose="020B0503020204020204" pitchFamily="34" charset="-122"/>
                <a:ea typeface="Microsoft YaHei" panose="020B0503020204020204" pitchFamily="34" charset="-122"/>
              </a:rPr>
              <a:t>cluster</a:t>
            </a:r>
            <a:r>
              <a:rPr kumimoji="1" lang="zh-CN" altLang="en-US" sz="6000" b="0" dirty="0">
                <a:solidFill>
                  <a:schemeClr val="bg1"/>
                </a:solidFill>
                <a:latin typeface="Microsoft YaHei" panose="020B0503020204020204" pitchFamily="34" charset="-122"/>
                <a:ea typeface="Microsoft YaHei" panose="020B0503020204020204" pitchFamily="34" charset="-122"/>
              </a:rPr>
              <a:t>模式</a:t>
            </a:r>
          </a:p>
        </p:txBody>
      </p:sp>
      <p:sp>
        <p:nvSpPr>
          <p:cNvPr id="39" name="椭圆 38">
            <a:extLst>
              <a:ext uri="{FF2B5EF4-FFF2-40B4-BE49-F238E27FC236}">
                <a16:creationId xmlns:a16="http://schemas.microsoft.com/office/drawing/2014/main" id="{6855271E-D987-904D-959C-710ED34B496E}"/>
              </a:ext>
            </a:extLst>
          </p:cNvPr>
          <p:cNvSpPr/>
          <p:nvPr/>
        </p:nvSpPr>
        <p:spPr>
          <a:xfrm>
            <a:off x="4132820" y="6873153"/>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40" name="椭圆 39">
            <a:extLst>
              <a:ext uri="{FF2B5EF4-FFF2-40B4-BE49-F238E27FC236}">
                <a16:creationId xmlns:a16="http://schemas.microsoft.com/office/drawing/2014/main" id="{610EFE55-96DF-704E-BB18-800323B8CAEB}"/>
              </a:ext>
            </a:extLst>
          </p:cNvPr>
          <p:cNvSpPr/>
          <p:nvPr/>
        </p:nvSpPr>
        <p:spPr>
          <a:xfrm>
            <a:off x="7683630" y="6713223"/>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cxnSp>
        <p:nvCxnSpPr>
          <p:cNvPr id="9" name="直线箭头连接符 8">
            <a:extLst>
              <a:ext uri="{FF2B5EF4-FFF2-40B4-BE49-F238E27FC236}">
                <a16:creationId xmlns:a16="http://schemas.microsoft.com/office/drawing/2014/main" id="{9537EC23-554F-EA43-BAE2-F9E3E14759BF}"/>
              </a:ext>
            </a:extLst>
          </p:cNvPr>
          <p:cNvCxnSpPr>
            <a:stCxn id="5" idx="6"/>
            <a:endCxn id="18" idx="2"/>
          </p:cNvCxnSpPr>
          <p:nvPr/>
        </p:nvCxnSpPr>
        <p:spPr>
          <a:xfrm>
            <a:off x="6192583" y="54059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5F2B8D20-503D-8F4B-B626-B139F5C7E000}"/>
              </a:ext>
            </a:extLst>
          </p:cNvPr>
          <p:cNvCxnSpPr/>
          <p:nvPr/>
        </p:nvCxnSpPr>
        <p:spPr>
          <a:xfrm>
            <a:off x="6192583" y="78443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C9664B49-5BF1-8F4C-8B7B-1AB6EE96270E}"/>
              </a:ext>
            </a:extLst>
          </p:cNvPr>
          <p:cNvCxnSpPr/>
          <p:nvPr/>
        </p:nvCxnSpPr>
        <p:spPr>
          <a:xfrm>
            <a:off x="6192583" y="104351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直线箭头连接符 44">
            <a:extLst>
              <a:ext uri="{FF2B5EF4-FFF2-40B4-BE49-F238E27FC236}">
                <a16:creationId xmlns:a16="http://schemas.microsoft.com/office/drawing/2014/main" id="{92EAF9B9-3E07-CB4D-B08A-30EF04A1F754}"/>
              </a:ext>
            </a:extLst>
          </p:cNvPr>
          <p:cNvCxnSpPr>
            <a:cxnSpLocks/>
            <a:endCxn id="40" idx="2"/>
          </p:cNvCxnSpPr>
          <p:nvPr/>
        </p:nvCxnSpPr>
        <p:spPr>
          <a:xfrm>
            <a:off x="6192583" y="5405911"/>
            <a:ext cx="1491047" cy="2339654"/>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48" name="直线箭头连接符 47">
            <a:extLst>
              <a:ext uri="{FF2B5EF4-FFF2-40B4-BE49-F238E27FC236}">
                <a16:creationId xmlns:a16="http://schemas.microsoft.com/office/drawing/2014/main" id="{8E3F189A-EFCD-0E4D-9089-6CC5607A6435}"/>
              </a:ext>
            </a:extLst>
          </p:cNvPr>
          <p:cNvCxnSpPr>
            <a:cxnSpLocks/>
          </p:cNvCxnSpPr>
          <p:nvPr/>
        </p:nvCxnSpPr>
        <p:spPr>
          <a:xfrm>
            <a:off x="6192582" y="5505051"/>
            <a:ext cx="1491048" cy="4930060"/>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50" name="直线箭头连接符 49">
            <a:extLst>
              <a:ext uri="{FF2B5EF4-FFF2-40B4-BE49-F238E27FC236}">
                <a16:creationId xmlns:a16="http://schemas.microsoft.com/office/drawing/2014/main" id="{E4050BBE-C953-6D40-9AFC-1E0FACFB1CCA}"/>
              </a:ext>
            </a:extLst>
          </p:cNvPr>
          <p:cNvCxnSpPr>
            <a:cxnSpLocks/>
          </p:cNvCxnSpPr>
          <p:nvPr/>
        </p:nvCxnSpPr>
        <p:spPr>
          <a:xfrm flipV="1">
            <a:off x="6218796" y="5595013"/>
            <a:ext cx="1464834" cy="2203644"/>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53" name="直线箭头连接符 52">
            <a:extLst>
              <a:ext uri="{FF2B5EF4-FFF2-40B4-BE49-F238E27FC236}">
                <a16:creationId xmlns:a16="http://schemas.microsoft.com/office/drawing/2014/main" id="{52877928-D6F5-B646-A72C-611D840DC3E9}"/>
              </a:ext>
            </a:extLst>
          </p:cNvPr>
          <p:cNvCxnSpPr>
            <a:cxnSpLocks/>
            <a:stCxn id="19" idx="6"/>
          </p:cNvCxnSpPr>
          <p:nvPr/>
        </p:nvCxnSpPr>
        <p:spPr>
          <a:xfrm flipV="1">
            <a:off x="6192583" y="5802463"/>
            <a:ext cx="1464834" cy="4564266"/>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0" name="直线箭头连接符 59">
            <a:extLst>
              <a:ext uri="{FF2B5EF4-FFF2-40B4-BE49-F238E27FC236}">
                <a16:creationId xmlns:a16="http://schemas.microsoft.com/office/drawing/2014/main" id="{65CE8EDA-D4DA-C749-8674-7BD5A00CED12}"/>
              </a:ext>
            </a:extLst>
          </p:cNvPr>
          <p:cNvCxnSpPr>
            <a:cxnSpLocks/>
            <a:stCxn id="39" idx="6"/>
          </p:cNvCxnSpPr>
          <p:nvPr/>
        </p:nvCxnSpPr>
        <p:spPr>
          <a:xfrm>
            <a:off x="6192583" y="7905495"/>
            <a:ext cx="1464834" cy="2461233"/>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3" name="直线箭头连接符 62">
            <a:extLst>
              <a:ext uri="{FF2B5EF4-FFF2-40B4-BE49-F238E27FC236}">
                <a16:creationId xmlns:a16="http://schemas.microsoft.com/office/drawing/2014/main" id="{7573AA03-7130-7C40-85A8-7584FAD2E674}"/>
              </a:ext>
            </a:extLst>
          </p:cNvPr>
          <p:cNvCxnSpPr>
            <a:cxnSpLocks/>
            <a:stCxn id="19" idx="6"/>
          </p:cNvCxnSpPr>
          <p:nvPr/>
        </p:nvCxnSpPr>
        <p:spPr>
          <a:xfrm flipV="1">
            <a:off x="6192583" y="7913599"/>
            <a:ext cx="1491047" cy="2453130"/>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64" name="圆角矩形 63">
            <a:extLst>
              <a:ext uri="{FF2B5EF4-FFF2-40B4-BE49-F238E27FC236}">
                <a16:creationId xmlns:a16="http://schemas.microsoft.com/office/drawing/2014/main" id="{343AAA4B-090B-6F4B-BD59-335040A000AD}"/>
              </a:ext>
            </a:extLst>
          </p:cNvPr>
          <p:cNvSpPr/>
          <p:nvPr/>
        </p:nvSpPr>
        <p:spPr>
          <a:xfrm>
            <a:off x="1005946" y="4604591"/>
            <a:ext cx="1714808" cy="681987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rPr>
              <a:t>client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cxnSp>
        <p:nvCxnSpPr>
          <p:cNvPr id="65" name="直线箭头连接符 64">
            <a:extLst>
              <a:ext uri="{FF2B5EF4-FFF2-40B4-BE49-F238E27FC236}">
                <a16:creationId xmlns:a16="http://schemas.microsoft.com/office/drawing/2014/main" id="{E7F7AFD4-F0C2-A94E-A2D5-FCC58337160F}"/>
              </a:ext>
            </a:extLst>
          </p:cNvPr>
          <p:cNvCxnSpPr/>
          <p:nvPr/>
        </p:nvCxnSpPr>
        <p:spPr>
          <a:xfrm>
            <a:off x="2720754" y="5333140"/>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6" name="直线箭头连接符 65">
            <a:extLst>
              <a:ext uri="{FF2B5EF4-FFF2-40B4-BE49-F238E27FC236}">
                <a16:creationId xmlns:a16="http://schemas.microsoft.com/office/drawing/2014/main" id="{BDB59413-0CB4-C14B-A214-6F25D4EA82B5}"/>
              </a:ext>
            </a:extLst>
          </p:cNvPr>
          <p:cNvCxnSpPr/>
          <p:nvPr/>
        </p:nvCxnSpPr>
        <p:spPr>
          <a:xfrm>
            <a:off x="2720754" y="797008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直线箭头连接符 66">
            <a:extLst>
              <a:ext uri="{FF2B5EF4-FFF2-40B4-BE49-F238E27FC236}">
                <a16:creationId xmlns:a16="http://schemas.microsoft.com/office/drawing/2014/main" id="{1DC96592-481B-4640-B826-183478246C9B}"/>
              </a:ext>
            </a:extLst>
          </p:cNvPr>
          <p:cNvCxnSpPr/>
          <p:nvPr/>
        </p:nvCxnSpPr>
        <p:spPr>
          <a:xfrm>
            <a:off x="2641773" y="104351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任意形状 26">
            <a:extLst>
              <a:ext uri="{FF2B5EF4-FFF2-40B4-BE49-F238E27FC236}">
                <a16:creationId xmlns:a16="http://schemas.microsoft.com/office/drawing/2014/main" id="{D0BEB05A-69EF-3743-8C6E-EE20C48A09C5}"/>
              </a:ext>
            </a:extLst>
          </p:cNvPr>
          <p:cNvSpPr/>
          <p:nvPr/>
        </p:nvSpPr>
        <p:spPr>
          <a:xfrm>
            <a:off x="3326301" y="5892800"/>
            <a:ext cx="966299" cy="4089400"/>
          </a:xfrm>
          <a:custGeom>
            <a:avLst/>
            <a:gdLst>
              <a:gd name="connsiteX0" fmla="*/ 966299 w 966299"/>
              <a:gd name="connsiteY0" fmla="*/ 0 h 4089400"/>
              <a:gd name="connsiteX1" fmla="*/ 1099 w 966299"/>
              <a:gd name="connsiteY1" fmla="*/ 2133600 h 4089400"/>
              <a:gd name="connsiteX2" fmla="*/ 813899 w 966299"/>
              <a:gd name="connsiteY2" fmla="*/ 4089400 h 4089400"/>
            </a:gdLst>
            <a:ahLst/>
            <a:cxnLst>
              <a:cxn ang="0">
                <a:pos x="connsiteX0" y="connsiteY0"/>
              </a:cxn>
              <a:cxn ang="0">
                <a:pos x="connsiteX1" y="connsiteY1"/>
              </a:cxn>
              <a:cxn ang="0">
                <a:pos x="connsiteX2" y="connsiteY2"/>
              </a:cxn>
            </a:cxnLst>
            <a:rect l="l" t="t" r="r" b="b"/>
            <a:pathLst>
              <a:path w="966299" h="4089400">
                <a:moveTo>
                  <a:pt x="966299" y="0"/>
                </a:moveTo>
                <a:cubicBezTo>
                  <a:pt x="496399" y="726016"/>
                  <a:pt x="26499" y="1452033"/>
                  <a:pt x="1099" y="2133600"/>
                </a:cubicBezTo>
                <a:cubicBezTo>
                  <a:pt x="-24301" y="2815167"/>
                  <a:pt x="394799" y="3452283"/>
                  <a:pt x="813899" y="4089400"/>
                </a:cubicBezTo>
              </a:path>
            </a:pathLst>
          </a:cu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txBody>
          <a:bodyPr rtlCol="0" anchor="ctr"/>
          <a:lstStyle/>
          <a:p>
            <a:pPr algn="ctr"/>
            <a:endParaRPr kumimoji="1" lang="zh-CN" altLang="en-US"/>
          </a:p>
        </p:txBody>
      </p:sp>
      <p:sp>
        <p:nvSpPr>
          <p:cNvPr id="68" name="任意形状 67">
            <a:extLst>
              <a:ext uri="{FF2B5EF4-FFF2-40B4-BE49-F238E27FC236}">
                <a16:creationId xmlns:a16="http://schemas.microsoft.com/office/drawing/2014/main" id="{81AC73CE-9FC4-DF4D-830D-DCA8E74F8D49}"/>
              </a:ext>
            </a:extLst>
          </p:cNvPr>
          <p:cNvSpPr/>
          <p:nvPr/>
        </p:nvSpPr>
        <p:spPr>
          <a:xfrm>
            <a:off x="4322719" y="6222799"/>
            <a:ext cx="247020" cy="865808"/>
          </a:xfrm>
          <a:custGeom>
            <a:avLst/>
            <a:gdLst>
              <a:gd name="connsiteX0" fmla="*/ 966299 w 966299"/>
              <a:gd name="connsiteY0" fmla="*/ 0 h 4089400"/>
              <a:gd name="connsiteX1" fmla="*/ 1099 w 966299"/>
              <a:gd name="connsiteY1" fmla="*/ 2133600 h 4089400"/>
              <a:gd name="connsiteX2" fmla="*/ 813899 w 966299"/>
              <a:gd name="connsiteY2" fmla="*/ 4089400 h 4089400"/>
            </a:gdLst>
            <a:ahLst/>
            <a:cxnLst>
              <a:cxn ang="0">
                <a:pos x="connsiteX0" y="connsiteY0"/>
              </a:cxn>
              <a:cxn ang="0">
                <a:pos x="connsiteX1" y="connsiteY1"/>
              </a:cxn>
              <a:cxn ang="0">
                <a:pos x="connsiteX2" y="connsiteY2"/>
              </a:cxn>
            </a:cxnLst>
            <a:rect l="l" t="t" r="r" b="b"/>
            <a:pathLst>
              <a:path w="966299" h="4089400">
                <a:moveTo>
                  <a:pt x="966299" y="0"/>
                </a:moveTo>
                <a:cubicBezTo>
                  <a:pt x="496399" y="726016"/>
                  <a:pt x="26499" y="1452033"/>
                  <a:pt x="1099" y="2133600"/>
                </a:cubicBezTo>
                <a:cubicBezTo>
                  <a:pt x="-24301" y="2815167"/>
                  <a:pt x="394799" y="3452283"/>
                  <a:pt x="813899" y="4089400"/>
                </a:cubicBezTo>
              </a:path>
            </a:pathLst>
          </a:cu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F9D36136-B76E-194A-8E97-2C66A063D7CE}"/>
              </a:ext>
            </a:extLst>
          </p:cNvPr>
          <p:cNvSpPr/>
          <p:nvPr/>
        </p:nvSpPr>
        <p:spPr>
          <a:xfrm>
            <a:off x="11919012" y="4979197"/>
            <a:ext cx="2236510"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负载均衡</a:t>
            </a:r>
          </a:p>
        </p:txBody>
      </p:sp>
      <p:sp>
        <p:nvSpPr>
          <p:cNvPr id="70" name="矩形 69">
            <a:extLst>
              <a:ext uri="{FF2B5EF4-FFF2-40B4-BE49-F238E27FC236}">
                <a16:creationId xmlns:a16="http://schemas.microsoft.com/office/drawing/2014/main" id="{CF96440D-78CF-1840-9760-6694146C996F}"/>
              </a:ext>
            </a:extLst>
          </p:cNvPr>
          <p:cNvSpPr/>
          <p:nvPr/>
        </p:nvSpPr>
        <p:spPr>
          <a:xfrm>
            <a:off x="11917966" y="7756509"/>
            <a:ext cx="3262432"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自动故障迁移</a:t>
            </a:r>
          </a:p>
        </p:txBody>
      </p:sp>
    </p:spTree>
    <p:extLst>
      <p:ext uri="{BB962C8B-B14F-4D97-AF65-F5344CB8AC3E}">
        <p14:creationId xmlns:p14="http://schemas.microsoft.com/office/powerpoint/2010/main" val="205162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47AD93-C9A0-3E46-A932-382C5F3D6759}"/>
              </a:ext>
            </a:extLst>
          </p:cNvPr>
          <p:cNvSpPr txBox="1"/>
          <p:nvPr/>
        </p:nvSpPr>
        <p:spPr>
          <a:xfrm>
            <a:off x="6985299" y="646133"/>
            <a:ext cx="11189255"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Node.js</a:t>
            </a:r>
            <a:r>
              <a:rPr kumimoji="1" lang="zh-CN" altLang="en-US" sz="6000" b="0" dirty="0">
                <a:solidFill>
                  <a:schemeClr val="bg1"/>
                </a:solidFill>
                <a:latin typeface="Microsoft YaHei" panose="020B0503020204020204" pitchFamily="34" charset="-122"/>
                <a:ea typeface="Microsoft YaHei" panose="020B0503020204020204" pitchFamily="34" charset="-122"/>
              </a:rPr>
              <a:t>应用服务器性能对比</a:t>
            </a:r>
          </a:p>
        </p:txBody>
      </p:sp>
      <p:sp>
        <p:nvSpPr>
          <p:cNvPr id="2" name="矩形 1">
            <a:extLst>
              <a:ext uri="{FF2B5EF4-FFF2-40B4-BE49-F238E27FC236}">
                <a16:creationId xmlns:a16="http://schemas.microsoft.com/office/drawing/2014/main" id="{73AB0114-FE20-B642-B68F-1EE96008F095}"/>
              </a:ext>
            </a:extLst>
          </p:cNvPr>
          <p:cNvSpPr/>
          <p:nvPr/>
        </p:nvSpPr>
        <p:spPr>
          <a:xfrm>
            <a:off x="4516582" y="1560533"/>
            <a:ext cx="15350836" cy="553998"/>
          </a:xfrm>
          <a:prstGeom prst="rect">
            <a:avLst/>
          </a:prstGeom>
        </p:spPr>
        <p:txBody>
          <a:bodyPr wrap="square">
            <a:spAutoFit/>
          </a:bodyPr>
          <a:lstStyle/>
          <a:p>
            <a:r>
              <a:rPr lang="zh-CN" altLang="en-US" dirty="0">
                <a:solidFill>
                  <a:schemeClr val="bg1"/>
                </a:solidFill>
              </a:rPr>
              <a:t>https://www.rethinkjs.com/article/blog/nodejs-web-framework-benchmarks</a:t>
            </a:r>
          </a:p>
        </p:txBody>
      </p:sp>
      <p:pic>
        <p:nvPicPr>
          <p:cNvPr id="4" name="图片 3">
            <a:extLst>
              <a:ext uri="{FF2B5EF4-FFF2-40B4-BE49-F238E27FC236}">
                <a16:creationId xmlns:a16="http://schemas.microsoft.com/office/drawing/2014/main" id="{2BEEF1E3-C052-924A-B786-D281E47ADBB9}"/>
              </a:ext>
            </a:extLst>
          </p:cNvPr>
          <p:cNvPicPr>
            <a:picLocks noChangeAspect="1"/>
          </p:cNvPicPr>
          <p:nvPr/>
        </p:nvPicPr>
        <p:blipFill>
          <a:blip r:embed="rId3"/>
          <a:stretch>
            <a:fillRect/>
          </a:stretch>
        </p:blipFill>
        <p:spPr>
          <a:xfrm>
            <a:off x="7413913" y="2474933"/>
            <a:ext cx="9556173" cy="10806813"/>
          </a:xfrm>
          <a:prstGeom prst="rect">
            <a:avLst/>
          </a:prstGeom>
        </p:spPr>
      </p:pic>
    </p:spTree>
    <p:extLst>
      <p:ext uri="{BB962C8B-B14F-4D97-AF65-F5344CB8AC3E}">
        <p14:creationId xmlns:p14="http://schemas.microsoft.com/office/powerpoint/2010/main" val="35255639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grpSp>
        <p:nvGrpSpPr>
          <p:cNvPr id="12" name="组合 11">
            <a:extLst>
              <a:ext uri="{FF2B5EF4-FFF2-40B4-BE49-F238E27FC236}">
                <a16:creationId xmlns:a16="http://schemas.microsoft.com/office/drawing/2014/main" id="{F9DC4840-D1F9-0944-9511-E217903AE888}"/>
              </a:ext>
            </a:extLst>
          </p:cNvPr>
          <p:cNvGrpSpPr/>
          <p:nvPr/>
        </p:nvGrpSpPr>
        <p:grpSpPr>
          <a:xfrm>
            <a:off x="7670982" y="4593321"/>
            <a:ext cx="7202453" cy="2754169"/>
            <a:chOff x="5394911" y="6811938"/>
            <a:chExt cx="7571260" cy="2946319"/>
          </a:xfrm>
        </p:grpSpPr>
        <p:grpSp>
          <p:nvGrpSpPr>
            <p:cNvPr id="13" name="组合 12">
              <a:extLst>
                <a:ext uri="{FF2B5EF4-FFF2-40B4-BE49-F238E27FC236}">
                  <a16:creationId xmlns:a16="http://schemas.microsoft.com/office/drawing/2014/main" id="{44FEBC26-0F88-0447-8BAF-44B55A19D43A}"/>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B3C083C7-BE01-F446-A956-F841E04DDA4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B4816C9-047E-9F4D-8EF6-825BF22E42E9}"/>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6FE24660-03AB-CD4B-AE30-9FB63652FFF3}"/>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D11A426B-2A53-EA4A-9C30-DD6F9D1DE80D}"/>
              </a:ext>
            </a:extLst>
          </p:cNvPr>
          <p:cNvSpPr txBox="1"/>
          <p:nvPr/>
        </p:nvSpPr>
        <p:spPr>
          <a:xfrm>
            <a:off x="7670982" y="774559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Mongo</a:t>
            </a:r>
            <a:r>
              <a:rPr kumimoji="1" lang="zh-CN" altLang="en-US" sz="6000" b="0" dirty="0">
                <a:solidFill>
                  <a:schemeClr val="bg1"/>
                </a:solidFill>
                <a:latin typeface="Microsoft YaHei" panose="020B0503020204020204" pitchFamily="34" charset="-122"/>
                <a:ea typeface="Microsoft YaHei" panose="020B0503020204020204" pitchFamily="34" charset="-122"/>
              </a:rPr>
              <a:t>常规操作练习</a:t>
            </a:r>
          </a:p>
        </p:txBody>
      </p:sp>
      <p:sp>
        <p:nvSpPr>
          <p:cNvPr id="5" name="矩形 4">
            <a:extLst>
              <a:ext uri="{FF2B5EF4-FFF2-40B4-BE49-F238E27FC236}">
                <a16:creationId xmlns:a16="http://schemas.microsoft.com/office/drawing/2014/main" id="{9DCE74B3-A6E0-4B4C-90C2-44DA640010AF}"/>
              </a:ext>
            </a:extLst>
          </p:cNvPr>
          <p:cNvSpPr/>
          <p:nvPr/>
        </p:nvSpPr>
        <p:spPr>
          <a:xfrm>
            <a:off x="5821047" y="10238601"/>
            <a:ext cx="11910633" cy="553998"/>
          </a:xfrm>
          <a:prstGeom prst="rect">
            <a:avLst/>
          </a:prstGeom>
        </p:spPr>
        <p:txBody>
          <a:bodyPr wrap="none">
            <a:spAutoFit/>
          </a:bodyPr>
          <a:lstStyle/>
          <a:p>
            <a:r>
              <a:rPr lang="zh-CN" altLang="en-US">
                <a:solidFill>
                  <a:schemeClr val="bg1"/>
                </a:solidFill>
              </a:rPr>
              <a:t>https://www.runoob.com/mongodb/mongodb-connections.html</a:t>
            </a:r>
          </a:p>
        </p:txBody>
      </p:sp>
    </p:spTree>
    <p:extLst>
      <p:ext uri="{BB962C8B-B14F-4D97-AF65-F5344CB8AC3E}">
        <p14:creationId xmlns:p14="http://schemas.microsoft.com/office/powerpoint/2010/main" val="1819897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ElasticSearch</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5" name="矩形 4">
            <a:extLst>
              <a:ext uri="{FF2B5EF4-FFF2-40B4-BE49-F238E27FC236}">
                <a16:creationId xmlns:a16="http://schemas.microsoft.com/office/drawing/2014/main" id="{64610273-4D4A-F743-BE37-64561FE92E12}"/>
              </a:ext>
            </a:extLst>
          </p:cNvPr>
          <p:cNvSpPr/>
          <p:nvPr/>
        </p:nvSpPr>
        <p:spPr>
          <a:xfrm>
            <a:off x="4122339" y="1977088"/>
            <a:ext cx="4031873"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全文搜索引擎</a:t>
            </a:r>
          </a:p>
        </p:txBody>
      </p:sp>
      <p:sp>
        <p:nvSpPr>
          <p:cNvPr id="6" name="矩形 5">
            <a:extLst>
              <a:ext uri="{FF2B5EF4-FFF2-40B4-BE49-F238E27FC236}">
                <a16:creationId xmlns:a16="http://schemas.microsoft.com/office/drawing/2014/main" id="{642125CF-9613-CF46-BD1E-B6096D9F95A6}"/>
              </a:ext>
            </a:extLst>
          </p:cNvPr>
          <p:cNvSpPr/>
          <p:nvPr/>
        </p:nvSpPr>
        <p:spPr>
          <a:xfrm>
            <a:off x="2541928" y="5077447"/>
            <a:ext cx="2749472"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倒排索引</a:t>
            </a:r>
          </a:p>
        </p:txBody>
      </p:sp>
      <p:pic>
        <p:nvPicPr>
          <p:cNvPr id="7" name="图片 6">
            <a:extLst>
              <a:ext uri="{FF2B5EF4-FFF2-40B4-BE49-F238E27FC236}">
                <a16:creationId xmlns:a16="http://schemas.microsoft.com/office/drawing/2014/main" id="{0F480DBB-EC9E-1346-BF4A-EA7B5FCC6154}"/>
              </a:ext>
            </a:extLst>
          </p:cNvPr>
          <p:cNvPicPr>
            <a:picLocks noChangeAspect="1"/>
          </p:cNvPicPr>
          <p:nvPr/>
        </p:nvPicPr>
        <p:blipFill>
          <a:blip r:embed="rId5"/>
          <a:stretch>
            <a:fillRect/>
          </a:stretch>
        </p:blipFill>
        <p:spPr>
          <a:xfrm>
            <a:off x="1910014" y="6425626"/>
            <a:ext cx="11135124" cy="3469640"/>
          </a:xfrm>
          <a:prstGeom prst="rect">
            <a:avLst/>
          </a:prstGeom>
        </p:spPr>
      </p:pic>
      <p:pic>
        <p:nvPicPr>
          <p:cNvPr id="8" name="图片 7">
            <a:extLst>
              <a:ext uri="{FF2B5EF4-FFF2-40B4-BE49-F238E27FC236}">
                <a16:creationId xmlns:a16="http://schemas.microsoft.com/office/drawing/2014/main" id="{E2B02475-A9B5-FB4A-AC49-C25B4AD084B0}"/>
              </a:ext>
            </a:extLst>
          </p:cNvPr>
          <p:cNvPicPr>
            <a:picLocks noChangeAspect="1"/>
          </p:cNvPicPr>
          <p:nvPr/>
        </p:nvPicPr>
        <p:blipFill>
          <a:blip r:embed="rId6"/>
          <a:stretch>
            <a:fillRect/>
          </a:stretch>
        </p:blipFill>
        <p:spPr>
          <a:xfrm>
            <a:off x="13594080" y="6425627"/>
            <a:ext cx="7528560" cy="3475752"/>
          </a:xfrm>
          <a:prstGeom prst="rect">
            <a:avLst/>
          </a:prstGeom>
        </p:spPr>
      </p:pic>
      <p:sp>
        <p:nvSpPr>
          <p:cNvPr id="12" name="矩形 11">
            <a:extLst>
              <a:ext uri="{FF2B5EF4-FFF2-40B4-BE49-F238E27FC236}">
                <a16:creationId xmlns:a16="http://schemas.microsoft.com/office/drawing/2014/main" id="{7C1C36D4-F27B-3042-A197-93B1C642A62F}"/>
              </a:ext>
            </a:extLst>
          </p:cNvPr>
          <p:cNvSpPr/>
          <p:nvPr/>
        </p:nvSpPr>
        <p:spPr>
          <a:xfrm>
            <a:off x="13594080" y="5077447"/>
            <a:ext cx="2749472"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倒排索引</a:t>
            </a:r>
          </a:p>
        </p:txBody>
      </p:sp>
    </p:spTree>
    <p:extLst>
      <p:ext uri="{BB962C8B-B14F-4D97-AF65-F5344CB8AC3E}">
        <p14:creationId xmlns:p14="http://schemas.microsoft.com/office/powerpoint/2010/main" val="891336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ElasticSearch</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6" name="矩形 5">
            <a:extLst>
              <a:ext uri="{FF2B5EF4-FFF2-40B4-BE49-F238E27FC236}">
                <a16:creationId xmlns:a16="http://schemas.microsoft.com/office/drawing/2014/main" id="{642125CF-9613-CF46-BD1E-B6096D9F95A6}"/>
              </a:ext>
            </a:extLst>
          </p:cNvPr>
          <p:cNvSpPr/>
          <p:nvPr/>
        </p:nvSpPr>
        <p:spPr>
          <a:xfrm>
            <a:off x="2890723" y="3597351"/>
            <a:ext cx="2589170" cy="861774"/>
          </a:xfrm>
          <a:prstGeom prst="rect">
            <a:avLst/>
          </a:prstGeom>
        </p:spPr>
        <p:txBody>
          <a:bodyPr wrap="none">
            <a:sp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rPr>
              <a:t>FileBeat</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51A0F662-5B73-E14C-A535-6DBA1B539726}"/>
              </a:ext>
            </a:extLst>
          </p:cNvPr>
          <p:cNvSpPr/>
          <p:nvPr/>
        </p:nvSpPr>
        <p:spPr>
          <a:xfrm>
            <a:off x="6277659" y="3601281"/>
            <a:ext cx="4139275" cy="861774"/>
          </a:xfrm>
          <a:prstGeom prst="rect">
            <a:avLst/>
          </a:prstGeom>
        </p:spPr>
        <p:txBody>
          <a:bodyPr wrap="none">
            <a:sp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rPr>
              <a:t>ElasticSearch</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AEC424F3-DA42-BC44-BDF8-7620E827B55C}"/>
              </a:ext>
            </a:extLst>
          </p:cNvPr>
          <p:cNvSpPr/>
          <p:nvPr/>
        </p:nvSpPr>
        <p:spPr>
          <a:xfrm>
            <a:off x="11132367" y="3597351"/>
            <a:ext cx="2273379"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Kibana</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4701CF8-DBF1-8E41-976A-15FF3F2EFF2F}"/>
              </a:ext>
            </a:extLst>
          </p:cNvPr>
          <p:cNvPicPr>
            <a:picLocks noChangeAspect="1"/>
          </p:cNvPicPr>
          <p:nvPr/>
        </p:nvPicPr>
        <p:blipFill>
          <a:blip r:embed="rId5"/>
          <a:stretch>
            <a:fillRect/>
          </a:stretch>
        </p:blipFill>
        <p:spPr>
          <a:xfrm>
            <a:off x="2564672" y="5269722"/>
            <a:ext cx="8624140" cy="5300825"/>
          </a:xfrm>
          <a:prstGeom prst="rect">
            <a:avLst/>
          </a:prstGeom>
        </p:spPr>
      </p:pic>
      <p:pic>
        <p:nvPicPr>
          <p:cNvPr id="10" name="图片 9">
            <a:extLst>
              <a:ext uri="{FF2B5EF4-FFF2-40B4-BE49-F238E27FC236}">
                <a16:creationId xmlns:a16="http://schemas.microsoft.com/office/drawing/2014/main" id="{6302D703-8BD9-F446-9B48-F0DD774C0552}"/>
              </a:ext>
            </a:extLst>
          </p:cNvPr>
          <p:cNvPicPr>
            <a:picLocks noChangeAspect="1"/>
          </p:cNvPicPr>
          <p:nvPr/>
        </p:nvPicPr>
        <p:blipFill>
          <a:blip r:embed="rId6"/>
          <a:stretch>
            <a:fillRect/>
          </a:stretch>
        </p:blipFill>
        <p:spPr>
          <a:xfrm>
            <a:off x="11615420" y="5269721"/>
            <a:ext cx="8576132" cy="5300825"/>
          </a:xfrm>
          <a:prstGeom prst="rect">
            <a:avLst/>
          </a:prstGeom>
        </p:spPr>
      </p:pic>
      <p:sp>
        <p:nvSpPr>
          <p:cNvPr id="11" name="矩形 10">
            <a:extLst>
              <a:ext uri="{FF2B5EF4-FFF2-40B4-BE49-F238E27FC236}">
                <a16:creationId xmlns:a16="http://schemas.microsoft.com/office/drawing/2014/main" id="{82C2C2A4-3017-BE48-AE93-147142418049}"/>
              </a:ext>
            </a:extLst>
          </p:cNvPr>
          <p:cNvSpPr/>
          <p:nvPr/>
        </p:nvSpPr>
        <p:spPr>
          <a:xfrm>
            <a:off x="2947703" y="11318176"/>
            <a:ext cx="7802136" cy="553998"/>
          </a:xfrm>
          <a:prstGeom prst="rect">
            <a:avLst/>
          </a:prstGeom>
        </p:spPr>
        <p:txBody>
          <a:bodyPr wrap="none">
            <a:spAutoFit/>
          </a:bodyPr>
          <a:lstStyle/>
          <a:p>
            <a:r>
              <a:rPr lang="zh-CN" altLang="en-US" dirty="0">
                <a:solidFill>
                  <a:schemeClr val="bg1"/>
                </a:solidFill>
              </a:rPr>
              <a:t>https://www.jianshu.com/p/02a43f65a491</a:t>
            </a:r>
          </a:p>
        </p:txBody>
      </p:sp>
      <p:sp>
        <p:nvSpPr>
          <p:cNvPr id="18" name="圆角矩形 17">
            <a:extLst>
              <a:ext uri="{FF2B5EF4-FFF2-40B4-BE49-F238E27FC236}">
                <a16:creationId xmlns:a16="http://schemas.microsoft.com/office/drawing/2014/main" id="{68059A71-AC16-734F-8952-CA0FAE9BBA25}"/>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日志系统</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9075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Kafka</a:t>
            </a:r>
            <a:r>
              <a:rPr kumimoji="1" lang="zh-CN" altLang="en-US" sz="6000" b="0" dirty="0">
                <a:solidFill>
                  <a:schemeClr val="bg1"/>
                </a:solidFill>
                <a:latin typeface="Microsoft YaHei" panose="020B0503020204020204" pitchFamily="34" charset="-122"/>
                <a:ea typeface="Microsoft YaHei" panose="020B0503020204020204" pitchFamily="34" charset="-122"/>
              </a:rPr>
              <a:t> 消息队列</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pic>
        <p:nvPicPr>
          <p:cNvPr id="5" name="图片 4">
            <a:extLst>
              <a:ext uri="{FF2B5EF4-FFF2-40B4-BE49-F238E27FC236}">
                <a16:creationId xmlns:a16="http://schemas.microsoft.com/office/drawing/2014/main" id="{83165A0B-A570-3C48-9B74-7973C8F5B69E}"/>
              </a:ext>
            </a:extLst>
          </p:cNvPr>
          <p:cNvPicPr>
            <a:picLocks noChangeAspect="1"/>
          </p:cNvPicPr>
          <p:nvPr/>
        </p:nvPicPr>
        <p:blipFill>
          <a:blip r:embed="rId5"/>
          <a:stretch>
            <a:fillRect/>
          </a:stretch>
        </p:blipFill>
        <p:spPr>
          <a:xfrm>
            <a:off x="892300" y="3383279"/>
            <a:ext cx="15869415" cy="8138161"/>
          </a:xfrm>
          <a:prstGeom prst="rect">
            <a:avLst/>
          </a:prstGeom>
        </p:spPr>
      </p:pic>
      <p:pic>
        <p:nvPicPr>
          <p:cNvPr id="7" name="图片 6">
            <a:extLst>
              <a:ext uri="{FF2B5EF4-FFF2-40B4-BE49-F238E27FC236}">
                <a16:creationId xmlns:a16="http://schemas.microsoft.com/office/drawing/2014/main" id="{E69C1C56-274B-5D44-8222-996FB9A5402F}"/>
              </a:ext>
            </a:extLst>
          </p:cNvPr>
          <p:cNvPicPr>
            <a:picLocks noChangeAspect="1"/>
          </p:cNvPicPr>
          <p:nvPr/>
        </p:nvPicPr>
        <p:blipFill>
          <a:blip r:embed="rId6"/>
          <a:stretch>
            <a:fillRect/>
          </a:stretch>
        </p:blipFill>
        <p:spPr>
          <a:xfrm>
            <a:off x="17052800" y="3383278"/>
            <a:ext cx="6749887" cy="8138161"/>
          </a:xfrm>
          <a:prstGeom prst="rect">
            <a:avLst/>
          </a:prstGeom>
        </p:spPr>
      </p:pic>
      <p:sp>
        <p:nvSpPr>
          <p:cNvPr id="17" name="矩形 16">
            <a:extLst>
              <a:ext uri="{FF2B5EF4-FFF2-40B4-BE49-F238E27FC236}">
                <a16:creationId xmlns:a16="http://schemas.microsoft.com/office/drawing/2014/main" id="{EFB4E1A0-DAD0-F84B-B7F6-998CFEAC5828}"/>
              </a:ext>
            </a:extLst>
          </p:cNvPr>
          <p:cNvSpPr/>
          <p:nvPr/>
        </p:nvSpPr>
        <p:spPr>
          <a:xfrm>
            <a:off x="17258097" y="12009831"/>
            <a:ext cx="2749471"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存储机制</a:t>
            </a:r>
          </a:p>
        </p:txBody>
      </p:sp>
      <p:sp>
        <p:nvSpPr>
          <p:cNvPr id="19" name="矩形 18">
            <a:extLst>
              <a:ext uri="{FF2B5EF4-FFF2-40B4-BE49-F238E27FC236}">
                <a16:creationId xmlns:a16="http://schemas.microsoft.com/office/drawing/2014/main" id="{5DFCD952-AE7B-7041-8460-0C7E4B296BB9}"/>
              </a:ext>
            </a:extLst>
          </p:cNvPr>
          <p:cNvSpPr/>
          <p:nvPr/>
        </p:nvSpPr>
        <p:spPr>
          <a:xfrm>
            <a:off x="1176480" y="11825078"/>
            <a:ext cx="1467068"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架构</a:t>
            </a:r>
          </a:p>
        </p:txBody>
      </p:sp>
    </p:spTree>
    <p:extLst>
      <p:ext uri="{BB962C8B-B14F-4D97-AF65-F5344CB8AC3E}">
        <p14:creationId xmlns:p14="http://schemas.microsoft.com/office/powerpoint/2010/main" val="1274352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Kafka</a:t>
            </a:r>
            <a:r>
              <a:rPr kumimoji="1" lang="zh-CN" altLang="en-US" sz="6000" b="0" dirty="0">
                <a:solidFill>
                  <a:schemeClr val="bg1"/>
                </a:solidFill>
                <a:latin typeface="Microsoft YaHei" panose="020B0503020204020204" pitchFamily="34" charset="-122"/>
                <a:ea typeface="Microsoft YaHei" panose="020B0503020204020204" pitchFamily="34" charset="-122"/>
              </a:rPr>
              <a:t> 消息队列</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sp>
        <p:nvSpPr>
          <p:cNvPr id="19" name="矩形 18">
            <a:extLst>
              <a:ext uri="{FF2B5EF4-FFF2-40B4-BE49-F238E27FC236}">
                <a16:creationId xmlns:a16="http://schemas.microsoft.com/office/drawing/2014/main" id="{5DFCD952-AE7B-7041-8460-0C7E4B296BB9}"/>
              </a:ext>
            </a:extLst>
          </p:cNvPr>
          <p:cNvSpPr/>
          <p:nvPr/>
        </p:nvSpPr>
        <p:spPr>
          <a:xfrm>
            <a:off x="1125748" y="3236249"/>
            <a:ext cx="9567043"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Kafka</a:t>
            </a:r>
            <a:r>
              <a:rPr lang="zh-CN" altLang="en-US" sz="5000" b="0" dirty="0">
                <a:solidFill>
                  <a:schemeClr val="bg1"/>
                </a:solidFill>
                <a:latin typeface="Microsoft YaHei" panose="020B0503020204020204" pitchFamily="34" charset="-122"/>
                <a:ea typeface="Microsoft YaHei" panose="020B0503020204020204" pitchFamily="34" charset="-122"/>
              </a:rPr>
              <a:t>为什么吞吐量大，速度快？</a:t>
            </a:r>
          </a:p>
        </p:txBody>
      </p:sp>
      <p:sp>
        <p:nvSpPr>
          <p:cNvPr id="6" name="矩形 5">
            <a:extLst>
              <a:ext uri="{FF2B5EF4-FFF2-40B4-BE49-F238E27FC236}">
                <a16:creationId xmlns:a16="http://schemas.microsoft.com/office/drawing/2014/main" id="{EE1B5422-1CA3-0F40-9564-A3B91A381522}"/>
              </a:ext>
            </a:extLst>
          </p:cNvPr>
          <p:cNvSpPr/>
          <p:nvPr/>
        </p:nvSpPr>
        <p:spPr>
          <a:xfrm>
            <a:off x="1910014" y="5013349"/>
            <a:ext cx="19173839" cy="1323439"/>
          </a:xfrm>
          <a:prstGeom prst="rect">
            <a:avLst/>
          </a:prstGeom>
        </p:spPr>
        <p:txBody>
          <a:bodyPr wrap="square">
            <a:spAutoFit/>
          </a:bodyPr>
          <a:lstStyle/>
          <a:p>
            <a:pPr marL="571500" indent="-571500" algn="l">
              <a:buFont typeface="Arial" panose="020B0604020202020204" pitchFamily="34" charset="0"/>
              <a:buChar char="•"/>
            </a:pPr>
            <a:r>
              <a:rPr lang="en" altLang="zh-CN" sz="4000" b="0" dirty="0">
                <a:solidFill>
                  <a:schemeClr val="bg1"/>
                </a:solidFill>
                <a:latin typeface="Microsoft YaHei" panose="020B0503020204020204" pitchFamily="34" charset="-122"/>
                <a:ea typeface="Microsoft YaHei" panose="020B0503020204020204" pitchFamily="34" charset="-122"/>
              </a:rPr>
              <a:t>Kafka</a:t>
            </a:r>
            <a:r>
              <a:rPr lang="zh-CN" altLang="en-US" sz="4000" b="0" dirty="0">
                <a:solidFill>
                  <a:schemeClr val="bg1"/>
                </a:solidFill>
                <a:latin typeface="Microsoft YaHei" panose="020B0503020204020204" pitchFamily="34" charset="-122"/>
                <a:ea typeface="Microsoft YaHei" panose="020B0503020204020204" pitchFamily="34" charset="-122"/>
              </a:rPr>
              <a:t>就是使用了磁盘顺序读写来提升的性能。</a:t>
            </a:r>
            <a:r>
              <a:rPr lang="en" altLang="zh-CN" sz="4000" b="0" dirty="0">
                <a:solidFill>
                  <a:schemeClr val="bg1"/>
                </a:solidFill>
                <a:latin typeface="Microsoft YaHei" panose="020B0503020204020204" pitchFamily="34" charset="-122"/>
                <a:ea typeface="Microsoft YaHei" panose="020B0503020204020204" pitchFamily="34" charset="-122"/>
              </a:rPr>
              <a:t>Kafka</a:t>
            </a:r>
            <a:r>
              <a:rPr lang="zh-CN" altLang="en-US" sz="4000" b="0" dirty="0">
                <a:solidFill>
                  <a:schemeClr val="bg1"/>
                </a:solidFill>
                <a:latin typeface="Microsoft YaHei" panose="020B0503020204020204" pitchFamily="34" charset="-122"/>
                <a:ea typeface="Microsoft YaHei" panose="020B0503020204020204" pitchFamily="34" charset="-122"/>
              </a:rPr>
              <a:t>的</a:t>
            </a:r>
            <a:r>
              <a:rPr lang="en" altLang="zh-CN" sz="4000" b="0" dirty="0">
                <a:solidFill>
                  <a:schemeClr val="bg1"/>
                </a:solidFill>
                <a:latin typeface="Microsoft YaHei" panose="020B0503020204020204" pitchFamily="34" charset="-122"/>
                <a:ea typeface="Microsoft YaHei" panose="020B0503020204020204" pitchFamily="34" charset="-122"/>
              </a:rPr>
              <a:t>message</a:t>
            </a:r>
            <a:r>
              <a:rPr lang="zh-CN" altLang="en-US" sz="4000" b="0" dirty="0">
                <a:solidFill>
                  <a:schemeClr val="bg1"/>
                </a:solidFill>
                <a:latin typeface="Microsoft YaHei" panose="020B0503020204020204" pitchFamily="34" charset="-122"/>
                <a:ea typeface="Microsoft YaHei" panose="020B0503020204020204" pitchFamily="34" charset="-122"/>
              </a:rPr>
              <a:t>是不断追加到本地磁盘文件末尾的，而不是随机的写入，顺序读写比随机读写高三个数量级</a:t>
            </a:r>
          </a:p>
        </p:txBody>
      </p:sp>
      <p:sp>
        <p:nvSpPr>
          <p:cNvPr id="8" name="矩形 7">
            <a:extLst>
              <a:ext uri="{FF2B5EF4-FFF2-40B4-BE49-F238E27FC236}">
                <a16:creationId xmlns:a16="http://schemas.microsoft.com/office/drawing/2014/main" id="{5AF1868A-A143-7940-A8EC-814572EDD18C}"/>
              </a:ext>
            </a:extLst>
          </p:cNvPr>
          <p:cNvSpPr/>
          <p:nvPr/>
        </p:nvSpPr>
        <p:spPr>
          <a:xfrm>
            <a:off x="1910014" y="8281343"/>
            <a:ext cx="19173839" cy="707886"/>
          </a:xfrm>
          <a:prstGeom prst="rect">
            <a:avLst/>
          </a:prstGeom>
        </p:spPr>
        <p:txBody>
          <a:bodyPr wrap="none">
            <a:spAutoFit/>
          </a:bodyPr>
          <a:lstStyle/>
          <a:p>
            <a:pPr marL="571500" indent="-5715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使用了</a:t>
            </a:r>
            <a:r>
              <a:rPr lang="en" altLang="zh-CN" sz="4000" b="0" dirty="0" err="1">
                <a:solidFill>
                  <a:schemeClr val="bg1"/>
                </a:solidFill>
                <a:latin typeface="Microsoft YaHei" panose="020B0503020204020204" pitchFamily="34" charset="-122"/>
                <a:ea typeface="Microsoft YaHei" panose="020B0503020204020204" pitchFamily="34" charset="-122"/>
              </a:rPr>
              <a:t>linux</a:t>
            </a:r>
            <a:r>
              <a:rPr lang="zh-CN" altLang="en-US" sz="4000" b="0" dirty="0">
                <a:solidFill>
                  <a:schemeClr val="bg1"/>
                </a:solidFill>
                <a:latin typeface="Microsoft YaHei" panose="020B0503020204020204" pitchFamily="34" charset="-122"/>
                <a:ea typeface="Microsoft YaHei" panose="020B0503020204020204" pitchFamily="34" charset="-122"/>
              </a:rPr>
              <a:t>操作系统 的</a:t>
            </a:r>
            <a:r>
              <a:rPr lang="en" altLang="zh-CN" sz="4000" b="0" dirty="0" err="1">
                <a:solidFill>
                  <a:schemeClr val="bg1"/>
                </a:solidFill>
                <a:latin typeface="Microsoft YaHei" panose="020B0503020204020204" pitchFamily="34" charset="-122"/>
                <a:ea typeface="Microsoft YaHei" panose="020B0503020204020204" pitchFamily="34" charset="-122"/>
              </a:rPr>
              <a:t>sendfile</a:t>
            </a:r>
            <a:r>
              <a:rPr lang="zh-CN" altLang="en-US" sz="4000" b="0" dirty="0">
                <a:solidFill>
                  <a:schemeClr val="bg1"/>
                </a:solidFill>
                <a:latin typeface="Microsoft YaHei" panose="020B0503020204020204" pitchFamily="34" charset="-122"/>
                <a:ea typeface="Microsoft YaHei" panose="020B0503020204020204" pitchFamily="34" charset="-122"/>
              </a:rPr>
              <a:t>方法</a:t>
            </a:r>
            <a:r>
              <a:rPr lang="en"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“零拷贝” 机制，使得消费端性能大幅提升</a:t>
            </a:r>
          </a:p>
        </p:txBody>
      </p:sp>
      <p:sp>
        <p:nvSpPr>
          <p:cNvPr id="9" name="矩形 8">
            <a:extLst>
              <a:ext uri="{FF2B5EF4-FFF2-40B4-BE49-F238E27FC236}">
                <a16:creationId xmlns:a16="http://schemas.microsoft.com/office/drawing/2014/main" id="{10F70CFA-F924-3642-872C-6AF768338EDC}"/>
              </a:ext>
            </a:extLst>
          </p:cNvPr>
          <p:cNvSpPr/>
          <p:nvPr/>
        </p:nvSpPr>
        <p:spPr>
          <a:xfrm>
            <a:off x="1910014" y="6787814"/>
            <a:ext cx="18547065" cy="707886"/>
          </a:xfrm>
          <a:prstGeom prst="rect">
            <a:avLst/>
          </a:prstGeom>
        </p:spPr>
        <p:txBody>
          <a:bodyPr wrap="none">
            <a:spAutoFit/>
          </a:bodyPr>
          <a:lstStyle/>
          <a:p>
            <a:pPr marL="571500" indent="-571500" algn="l">
              <a:buFont typeface="Arial" panose="020B0604020202020204" pitchFamily="34" charset="0"/>
              <a:buChar char="•"/>
            </a:pPr>
            <a:r>
              <a:rPr lang="en" altLang="zh-CN" sz="4000" b="0" dirty="0">
                <a:solidFill>
                  <a:schemeClr val="bg1"/>
                </a:solidFill>
                <a:latin typeface="Microsoft YaHei" panose="020B0503020204020204" pitchFamily="34" charset="-122"/>
                <a:ea typeface="Microsoft YaHei" panose="020B0503020204020204" pitchFamily="34" charset="-122"/>
              </a:rPr>
              <a:t>Kafka</a:t>
            </a:r>
            <a:r>
              <a:rPr lang="zh-CN" altLang="en-US" sz="4000" b="0" dirty="0">
                <a:solidFill>
                  <a:schemeClr val="bg1"/>
                </a:solidFill>
                <a:latin typeface="Microsoft YaHei" panose="020B0503020204020204" pitchFamily="34" charset="-122"/>
                <a:ea typeface="Microsoft YaHei" panose="020B0503020204020204" pitchFamily="34" charset="-122"/>
              </a:rPr>
              <a:t>利用了操作系统本身的</a:t>
            </a:r>
            <a:r>
              <a:rPr lang="en" altLang="zh-CN" sz="4000" b="0" dirty="0">
                <a:solidFill>
                  <a:schemeClr val="bg1"/>
                </a:solidFill>
                <a:latin typeface="Microsoft YaHei" panose="020B0503020204020204" pitchFamily="34" charset="-122"/>
                <a:ea typeface="Microsoft YaHei" panose="020B0503020204020204" pitchFamily="34" charset="-122"/>
              </a:rPr>
              <a:t>Page Cache</a:t>
            </a:r>
            <a:r>
              <a:rPr lang="zh-CN" altLang="en-US" sz="4000" b="0" dirty="0">
                <a:solidFill>
                  <a:schemeClr val="bg1"/>
                </a:solidFill>
                <a:latin typeface="Microsoft YaHei" panose="020B0503020204020204" pitchFamily="34" charset="-122"/>
                <a:ea typeface="Microsoft YaHei" panose="020B0503020204020204" pitchFamily="34" charset="-122"/>
              </a:rPr>
              <a:t>，而不是</a:t>
            </a:r>
            <a:r>
              <a:rPr lang="en-US" altLang="zh-CN" sz="4000" b="0" dirty="0">
                <a:solidFill>
                  <a:schemeClr val="bg1"/>
                </a:solidFill>
                <a:latin typeface="Microsoft YaHei" panose="020B0503020204020204" pitchFamily="34" charset="-122"/>
                <a:ea typeface="Microsoft YaHei" panose="020B0503020204020204" pitchFamily="34" charset="-122"/>
              </a:rPr>
              <a:t>JVM</a:t>
            </a:r>
            <a:r>
              <a:rPr lang="zh-CN" altLang="en-US" sz="4000" b="0" dirty="0">
                <a:solidFill>
                  <a:schemeClr val="bg1"/>
                </a:solidFill>
                <a:latin typeface="Microsoft YaHei" panose="020B0503020204020204" pitchFamily="34" charset="-122"/>
                <a:ea typeface="Microsoft YaHei" panose="020B0503020204020204" pitchFamily="34" charset="-122"/>
              </a:rPr>
              <a:t>的，避免对象消耗，</a:t>
            </a:r>
            <a:r>
              <a:rPr lang="en-US" altLang="zh-CN" sz="4000" b="0" dirty="0">
                <a:solidFill>
                  <a:schemeClr val="bg1"/>
                </a:solidFill>
                <a:latin typeface="Microsoft YaHei" panose="020B0503020204020204" pitchFamily="34" charset="-122"/>
                <a:ea typeface="Microsoft YaHei" panose="020B0503020204020204" pitchFamily="34" charset="-122"/>
              </a:rPr>
              <a:t>GC</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12C1B9CA-EE87-D54B-B125-B160E4221E86}"/>
              </a:ext>
            </a:extLst>
          </p:cNvPr>
          <p:cNvSpPr/>
          <p:nvPr/>
        </p:nvSpPr>
        <p:spPr>
          <a:xfrm>
            <a:off x="1910014" y="9781933"/>
            <a:ext cx="18494165" cy="707886"/>
          </a:xfrm>
          <a:prstGeom prst="rect">
            <a:avLst/>
          </a:prstGeom>
        </p:spPr>
        <p:txBody>
          <a:bodyPr wrap="none">
            <a:spAutoFit/>
          </a:bodyPr>
          <a:lstStyle/>
          <a:p>
            <a:pPr marL="571500" indent="-5715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批量读写，一次性传输</a:t>
            </a:r>
            <a:r>
              <a:rPr lang="en-US" altLang="zh-CN" sz="4000" b="0" dirty="0">
                <a:solidFill>
                  <a:schemeClr val="bg1"/>
                </a:solidFill>
                <a:latin typeface="Microsoft YaHei" panose="020B0503020204020204" pitchFamily="34" charset="-122"/>
                <a:ea typeface="Microsoft YaHei" panose="020B0503020204020204" pitchFamily="34" charset="-122"/>
              </a:rPr>
              <a:t>10</a:t>
            </a:r>
            <a:r>
              <a:rPr lang="en" altLang="zh-CN" sz="4000" b="0" dirty="0">
                <a:solidFill>
                  <a:schemeClr val="bg1"/>
                </a:solidFill>
                <a:latin typeface="Microsoft YaHei" panose="020B0503020204020204" pitchFamily="34" charset="-122"/>
                <a:ea typeface="Microsoft YaHei" panose="020B0503020204020204" pitchFamily="34" charset="-122"/>
              </a:rPr>
              <a:t>MB</a:t>
            </a:r>
            <a:r>
              <a:rPr lang="zh-CN" altLang="en-US" sz="4000" b="0" dirty="0">
                <a:solidFill>
                  <a:schemeClr val="bg1"/>
                </a:solidFill>
                <a:latin typeface="Microsoft YaHei" panose="020B0503020204020204" pitchFamily="34" charset="-122"/>
                <a:ea typeface="Microsoft YaHei" panose="020B0503020204020204" pitchFamily="34" charset="-122"/>
              </a:rPr>
              <a:t>的消息比传输</a:t>
            </a:r>
            <a:r>
              <a:rPr lang="en-US" altLang="zh-CN" sz="4000" b="0" dirty="0">
                <a:solidFill>
                  <a:schemeClr val="bg1"/>
                </a:solidFill>
                <a:latin typeface="Microsoft YaHei" panose="020B0503020204020204" pitchFamily="34" charset="-122"/>
                <a:ea typeface="Microsoft YaHei" panose="020B0503020204020204" pitchFamily="34" charset="-122"/>
              </a:rPr>
              <a:t>1</a:t>
            </a:r>
            <a:r>
              <a:rPr lang="en" altLang="zh-CN" sz="4000" b="0" dirty="0">
                <a:solidFill>
                  <a:schemeClr val="bg1"/>
                </a:solidFill>
                <a:latin typeface="Microsoft YaHei" panose="020B0503020204020204" pitchFamily="34" charset="-122"/>
                <a:ea typeface="Microsoft YaHei" panose="020B0503020204020204" pitchFamily="34" charset="-122"/>
              </a:rPr>
              <a:t>KB</a:t>
            </a:r>
            <a:r>
              <a:rPr lang="zh-CN" altLang="en-US" sz="4000" b="0" dirty="0">
                <a:solidFill>
                  <a:schemeClr val="bg1"/>
                </a:solidFill>
                <a:latin typeface="Microsoft YaHei" panose="020B0503020204020204" pitchFamily="34" charset="-122"/>
                <a:ea typeface="Microsoft YaHei" panose="020B0503020204020204" pitchFamily="34" charset="-122"/>
              </a:rPr>
              <a:t>的消息</a:t>
            </a:r>
            <a:r>
              <a:rPr lang="en-US" altLang="zh-CN" sz="4000" b="0" dirty="0">
                <a:solidFill>
                  <a:schemeClr val="bg1"/>
                </a:solidFill>
                <a:latin typeface="Microsoft YaHei" panose="020B0503020204020204" pitchFamily="34" charset="-122"/>
                <a:ea typeface="Microsoft YaHei" panose="020B0503020204020204" pitchFamily="34" charset="-122"/>
              </a:rPr>
              <a:t>10000</a:t>
            </a:r>
            <a:r>
              <a:rPr lang="zh-CN" altLang="en-US" sz="4000" b="0" dirty="0">
                <a:solidFill>
                  <a:schemeClr val="bg1"/>
                </a:solidFill>
                <a:latin typeface="Microsoft YaHei" panose="020B0503020204020204" pitchFamily="34" charset="-122"/>
                <a:ea typeface="Microsoft YaHei" panose="020B0503020204020204" pitchFamily="34" charset="-122"/>
              </a:rPr>
              <a:t>万次显然要快得多</a:t>
            </a:r>
          </a:p>
        </p:txBody>
      </p:sp>
      <p:sp>
        <p:nvSpPr>
          <p:cNvPr id="16" name="矩形 15">
            <a:extLst>
              <a:ext uri="{FF2B5EF4-FFF2-40B4-BE49-F238E27FC236}">
                <a16:creationId xmlns:a16="http://schemas.microsoft.com/office/drawing/2014/main" id="{3A729CB4-0EC4-8A46-A3D9-7F9C339248BF}"/>
              </a:ext>
            </a:extLst>
          </p:cNvPr>
          <p:cNvSpPr/>
          <p:nvPr/>
        </p:nvSpPr>
        <p:spPr>
          <a:xfrm>
            <a:off x="1910014" y="11275462"/>
            <a:ext cx="18476533" cy="707886"/>
          </a:xfrm>
          <a:prstGeom prst="rect">
            <a:avLst/>
          </a:prstGeom>
        </p:spPr>
        <p:txBody>
          <a:bodyPr wrap="none">
            <a:spAutoFit/>
          </a:bodyPr>
          <a:lstStyle/>
          <a:p>
            <a:pPr marL="571500" indent="-5715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批量压缩，一次性传输</a:t>
            </a:r>
            <a:r>
              <a:rPr lang="en-US" altLang="zh-CN" sz="4000" b="0" dirty="0">
                <a:solidFill>
                  <a:schemeClr val="bg1"/>
                </a:solidFill>
                <a:latin typeface="Microsoft YaHei" panose="020B0503020204020204" pitchFamily="34" charset="-122"/>
                <a:ea typeface="Microsoft YaHei" panose="020B0503020204020204" pitchFamily="34" charset="-122"/>
              </a:rPr>
              <a:t>10</a:t>
            </a:r>
            <a:r>
              <a:rPr lang="en" altLang="zh-CN" sz="4000" b="0" dirty="0">
                <a:solidFill>
                  <a:schemeClr val="bg1"/>
                </a:solidFill>
                <a:latin typeface="Microsoft YaHei" panose="020B0503020204020204" pitchFamily="34" charset="-122"/>
                <a:ea typeface="Microsoft YaHei" panose="020B0503020204020204" pitchFamily="34" charset="-122"/>
              </a:rPr>
              <a:t>MB</a:t>
            </a:r>
            <a:r>
              <a:rPr lang="zh-CN" altLang="en-US" sz="4000" b="0" dirty="0">
                <a:solidFill>
                  <a:schemeClr val="bg1"/>
                </a:solidFill>
                <a:latin typeface="Microsoft YaHei" panose="020B0503020204020204" pitchFamily="34" charset="-122"/>
                <a:ea typeface="Microsoft YaHei" panose="020B0503020204020204" pitchFamily="34" charset="-122"/>
              </a:rPr>
              <a:t>的消息比传输</a:t>
            </a:r>
            <a:r>
              <a:rPr lang="en-US" altLang="zh-CN" sz="4000" b="0" dirty="0">
                <a:solidFill>
                  <a:schemeClr val="bg1"/>
                </a:solidFill>
                <a:latin typeface="Microsoft YaHei" panose="020B0503020204020204" pitchFamily="34" charset="-122"/>
                <a:ea typeface="Microsoft YaHei" panose="020B0503020204020204" pitchFamily="34" charset="-122"/>
              </a:rPr>
              <a:t>1</a:t>
            </a:r>
            <a:r>
              <a:rPr lang="en" altLang="zh-CN" sz="4000" b="0" dirty="0">
                <a:solidFill>
                  <a:schemeClr val="bg1"/>
                </a:solidFill>
                <a:latin typeface="Microsoft YaHei" panose="020B0503020204020204" pitchFamily="34" charset="-122"/>
                <a:ea typeface="Microsoft YaHei" panose="020B0503020204020204" pitchFamily="34" charset="-122"/>
              </a:rPr>
              <a:t>KB</a:t>
            </a:r>
            <a:r>
              <a:rPr lang="zh-CN" altLang="en-US" sz="4000" b="0" dirty="0">
                <a:solidFill>
                  <a:schemeClr val="bg1"/>
                </a:solidFill>
                <a:latin typeface="Microsoft YaHei" panose="020B0503020204020204" pitchFamily="34" charset="-122"/>
                <a:ea typeface="Microsoft YaHei" panose="020B0503020204020204" pitchFamily="34" charset="-122"/>
              </a:rPr>
              <a:t>的消息</a:t>
            </a:r>
            <a:r>
              <a:rPr lang="en-US" altLang="zh-CN" sz="4000" b="0" dirty="0">
                <a:solidFill>
                  <a:schemeClr val="bg1"/>
                </a:solidFill>
                <a:latin typeface="Microsoft YaHei" panose="020B0503020204020204" pitchFamily="34" charset="-122"/>
                <a:ea typeface="Microsoft YaHei" panose="020B0503020204020204" pitchFamily="34" charset="-122"/>
              </a:rPr>
              <a:t>10000</a:t>
            </a:r>
            <a:r>
              <a:rPr lang="zh-CN" altLang="en-US" sz="4000" b="0" dirty="0">
                <a:solidFill>
                  <a:schemeClr val="bg1"/>
                </a:solidFill>
                <a:latin typeface="Microsoft YaHei" panose="020B0503020204020204" pitchFamily="34" charset="-122"/>
                <a:ea typeface="Microsoft YaHei" panose="020B0503020204020204" pitchFamily="34" charset="-122"/>
              </a:rPr>
              <a:t>万次显然要快得多</a:t>
            </a:r>
          </a:p>
        </p:txBody>
      </p:sp>
    </p:spTree>
    <p:extLst>
      <p:ext uri="{BB962C8B-B14F-4D97-AF65-F5344CB8AC3E}">
        <p14:creationId xmlns:p14="http://schemas.microsoft.com/office/powerpoint/2010/main" val="4036820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定时任务</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pic>
        <p:nvPicPr>
          <p:cNvPr id="5" name="图片 4">
            <a:extLst>
              <a:ext uri="{FF2B5EF4-FFF2-40B4-BE49-F238E27FC236}">
                <a16:creationId xmlns:a16="http://schemas.microsoft.com/office/drawing/2014/main" id="{C94F4233-5E56-414E-AD26-DBCB89A7AA08}"/>
              </a:ext>
            </a:extLst>
          </p:cNvPr>
          <p:cNvPicPr>
            <a:picLocks noChangeAspect="1"/>
          </p:cNvPicPr>
          <p:nvPr/>
        </p:nvPicPr>
        <p:blipFill>
          <a:blip r:embed="rId5"/>
          <a:stretch>
            <a:fillRect/>
          </a:stretch>
        </p:blipFill>
        <p:spPr>
          <a:xfrm>
            <a:off x="1401796" y="2706253"/>
            <a:ext cx="14975512" cy="4798276"/>
          </a:xfrm>
          <a:prstGeom prst="rect">
            <a:avLst/>
          </a:prstGeom>
        </p:spPr>
      </p:pic>
      <p:sp>
        <p:nvSpPr>
          <p:cNvPr id="6" name="矩形 5">
            <a:extLst>
              <a:ext uri="{FF2B5EF4-FFF2-40B4-BE49-F238E27FC236}">
                <a16:creationId xmlns:a16="http://schemas.microsoft.com/office/drawing/2014/main" id="{83788189-7A67-0B4D-A955-4FFEADD416EF}"/>
              </a:ext>
            </a:extLst>
          </p:cNvPr>
          <p:cNvSpPr/>
          <p:nvPr/>
        </p:nvSpPr>
        <p:spPr>
          <a:xfrm>
            <a:off x="1401796" y="8081868"/>
            <a:ext cx="12192000" cy="3170099"/>
          </a:xfrm>
          <a:prstGeom prst="rect">
            <a:avLst/>
          </a:prstGeom>
        </p:spPr>
        <p:txBody>
          <a:bodyPr>
            <a:spAutoFit/>
          </a:bodyPr>
          <a:lstStyle/>
          <a:p>
            <a:pPr algn="l"/>
            <a:r>
              <a:rPr lang="en" altLang="zh-CN" sz="4000" b="0" dirty="0">
                <a:solidFill>
                  <a:schemeClr val="bg1"/>
                </a:solidFill>
                <a:latin typeface="Microsoft YaHei" panose="020B0503020204020204" pitchFamily="34" charset="-122"/>
                <a:ea typeface="Microsoft YaHei" panose="020B0503020204020204" pitchFamily="34" charset="-122"/>
              </a:rPr>
              <a:t>minute</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代表一小时内的第几分，范围 </a:t>
            </a:r>
            <a:r>
              <a:rPr lang="en-US" altLang="zh-CN" sz="4000" b="0" dirty="0">
                <a:solidFill>
                  <a:schemeClr val="bg1"/>
                </a:solidFill>
                <a:latin typeface="Microsoft YaHei" panose="020B0503020204020204" pitchFamily="34" charset="-122"/>
                <a:ea typeface="Microsoft YaHei" panose="020B0503020204020204" pitchFamily="34" charset="-122"/>
              </a:rPr>
              <a:t>0-59</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a:solidFill>
                  <a:schemeClr val="bg1"/>
                </a:solidFill>
                <a:latin typeface="Microsoft YaHei" panose="020B0503020204020204" pitchFamily="34" charset="-122"/>
                <a:ea typeface="Microsoft YaHei" panose="020B0503020204020204" pitchFamily="34" charset="-122"/>
              </a:rPr>
              <a:t>hour</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代表一天中的第几小时，范围 </a:t>
            </a:r>
            <a:r>
              <a:rPr lang="en-US" altLang="zh-CN" sz="4000" b="0" dirty="0">
                <a:solidFill>
                  <a:schemeClr val="bg1"/>
                </a:solidFill>
                <a:latin typeface="Microsoft YaHei" panose="020B0503020204020204" pitchFamily="34" charset="-122"/>
                <a:ea typeface="Microsoft YaHei" panose="020B0503020204020204" pitchFamily="34" charset="-122"/>
              </a:rPr>
              <a:t>0-23</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err="1">
                <a:solidFill>
                  <a:schemeClr val="bg1"/>
                </a:solidFill>
                <a:latin typeface="Microsoft YaHei" panose="020B0503020204020204" pitchFamily="34" charset="-122"/>
                <a:ea typeface="Microsoft YaHei" panose="020B0503020204020204" pitchFamily="34" charset="-122"/>
              </a:rPr>
              <a:t>mday</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代表一个月中的第几天，范围 </a:t>
            </a:r>
            <a:r>
              <a:rPr lang="en-US" altLang="zh-CN" sz="4000" b="0" dirty="0">
                <a:solidFill>
                  <a:schemeClr val="bg1"/>
                </a:solidFill>
                <a:latin typeface="Microsoft YaHei" panose="020B0503020204020204" pitchFamily="34" charset="-122"/>
                <a:ea typeface="Microsoft YaHei" panose="020B0503020204020204" pitchFamily="34" charset="-122"/>
              </a:rPr>
              <a:t>1-31</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a:solidFill>
                  <a:schemeClr val="bg1"/>
                </a:solidFill>
                <a:latin typeface="Microsoft YaHei" panose="020B0503020204020204" pitchFamily="34" charset="-122"/>
                <a:ea typeface="Microsoft YaHei" panose="020B0503020204020204" pitchFamily="34" charset="-122"/>
              </a:rPr>
              <a:t>month</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代表一年中第几个月，范围 </a:t>
            </a:r>
            <a:r>
              <a:rPr lang="en-US" altLang="zh-CN" sz="4000" b="0" dirty="0">
                <a:solidFill>
                  <a:schemeClr val="bg1"/>
                </a:solidFill>
                <a:latin typeface="Microsoft YaHei" panose="020B0503020204020204" pitchFamily="34" charset="-122"/>
                <a:ea typeface="Microsoft YaHei" panose="020B0503020204020204" pitchFamily="34" charset="-122"/>
              </a:rPr>
              <a:t>1-12</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err="1">
                <a:solidFill>
                  <a:schemeClr val="bg1"/>
                </a:solidFill>
                <a:latin typeface="Microsoft YaHei" panose="020B0503020204020204" pitchFamily="34" charset="-122"/>
                <a:ea typeface="Microsoft YaHei" panose="020B0503020204020204" pitchFamily="34" charset="-122"/>
              </a:rPr>
              <a:t>wday</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代表星期几，范围 </a:t>
            </a:r>
            <a:r>
              <a:rPr lang="en-US" altLang="zh-CN" sz="4000" b="0" dirty="0">
                <a:solidFill>
                  <a:schemeClr val="bg1"/>
                </a:solidFill>
                <a:latin typeface="Microsoft YaHei" panose="020B0503020204020204" pitchFamily="34" charset="-122"/>
                <a:ea typeface="Microsoft YaHei" panose="020B0503020204020204" pitchFamily="34" charset="-122"/>
              </a:rPr>
              <a:t>0-7 (0</a:t>
            </a:r>
            <a:r>
              <a:rPr lang="zh-CN" altLang="en-US" sz="4000" b="0" dirty="0">
                <a:solidFill>
                  <a:schemeClr val="bg1"/>
                </a:solidFill>
                <a:latin typeface="Microsoft YaHei" panose="020B0503020204020204" pitchFamily="34" charset="-122"/>
                <a:ea typeface="Microsoft YaHei" panose="020B0503020204020204" pitchFamily="34" charset="-122"/>
              </a:rPr>
              <a:t>及</a:t>
            </a:r>
            <a:r>
              <a:rPr lang="en-US" altLang="zh-CN" sz="4000" b="0" dirty="0">
                <a:solidFill>
                  <a:schemeClr val="bg1"/>
                </a:solidFill>
                <a:latin typeface="Microsoft YaHei" panose="020B0503020204020204" pitchFamily="34" charset="-122"/>
                <a:ea typeface="Microsoft YaHei" panose="020B0503020204020204" pitchFamily="34" charset="-122"/>
              </a:rPr>
              <a:t>7</a:t>
            </a:r>
            <a:r>
              <a:rPr lang="zh-CN" altLang="en-US" sz="4000" b="0" dirty="0">
                <a:solidFill>
                  <a:schemeClr val="bg1"/>
                </a:solidFill>
                <a:latin typeface="Microsoft YaHei" panose="020B0503020204020204" pitchFamily="34" charset="-122"/>
                <a:ea typeface="Microsoft YaHei" panose="020B0503020204020204" pitchFamily="34" charset="-122"/>
              </a:rPr>
              <a:t>都是星期天</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736095CC-9B38-6C49-B2E6-EB65287DC349}"/>
              </a:ext>
            </a:extLst>
          </p:cNvPr>
          <p:cNvSpPr/>
          <p:nvPr/>
        </p:nvSpPr>
        <p:spPr>
          <a:xfrm>
            <a:off x="1401796" y="11700927"/>
            <a:ext cx="12502140" cy="1323439"/>
          </a:xfrm>
          <a:prstGeom prst="rect">
            <a:avLst/>
          </a:prstGeom>
          <a:ln w="19050">
            <a:solidFill>
              <a:schemeClr val="bg1"/>
            </a:solidFill>
          </a:ln>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每小时（第一分钟）执行</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en" altLang="zh-CN" sz="4000" b="0" dirty="0">
                <a:solidFill>
                  <a:schemeClr val="bg1"/>
                </a:solidFill>
                <a:latin typeface="Microsoft YaHei" panose="020B0503020204020204" pitchFamily="34" charset="-122"/>
                <a:ea typeface="Microsoft YaHei" panose="020B0503020204020204" pitchFamily="34" charset="-122"/>
              </a:rPr>
              <a:t>data/</a:t>
            </a:r>
            <a:r>
              <a:rPr lang="en" altLang="zh-CN" sz="4000" b="0" dirty="0" err="1">
                <a:solidFill>
                  <a:schemeClr val="bg1"/>
                </a:solidFill>
                <a:latin typeface="Microsoft YaHei" panose="020B0503020204020204" pitchFamily="34" charset="-122"/>
                <a:ea typeface="Microsoft YaHei" panose="020B0503020204020204" pitchFamily="34" charset="-122"/>
              </a:rPr>
              <a:t>backup.sh</a:t>
            </a:r>
            <a:r>
              <a:rPr lang="zh-CN" altLang="en-US" sz="4000" b="0" dirty="0">
                <a:solidFill>
                  <a:schemeClr val="bg1"/>
                </a:solidFill>
                <a:latin typeface="Microsoft YaHei" panose="020B0503020204020204" pitchFamily="34" charset="-122"/>
                <a:ea typeface="Microsoft YaHei" panose="020B0503020204020204" pitchFamily="34" charset="-122"/>
              </a:rPr>
              <a:t>内的脚本 </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en-US" altLang="zh-CN" sz="4000" b="0" dirty="0">
                <a:solidFill>
                  <a:schemeClr val="bg1"/>
                </a:solidFill>
                <a:latin typeface="Microsoft YaHei" panose="020B0503020204020204" pitchFamily="34" charset="-122"/>
                <a:ea typeface="Microsoft YaHei" panose="020B0503020204020204" pitchFamily="34" charset="-122"/>
              </a:rPr>
              <a:t>01 * * * * </a:t>
            </a:r>
            <a:r>
              <a:rPr lang="en" altLang="zh-CN" sz="4000" b="0" dirty="0">
                <a:solidFill>
                  <a:schemeClr val="bg1"/>
                </a:solidFill>
                <a:latin typeface="Microsoft YaHei" panose="020B0503020204020204" pitchFamily="34" charset="-122"/>
                <a:ea typeface="Microsoft YaHei" panose="020B0503020204020204" pitchFamily="34" charset="-122"/>
              </a:rPr>
              <a:t>root </a:t>
            </a:r>
            <a:r>
              <a:rPr lang="en" altLang="zh-CN" sz="4000" b="0" dirty="0" err="1">
                <a:solidFill>
                  <a:schemeClr val="bg1"/>
                </a:solidFill>
                <a:latin typeface="Microsoft YaHei" panose="020B0503020204020204" pitchFamily="34" charset="-122"/>
                <a:ea typeface="Microsoft YaHei" panose="020B0503020204020204" pitchFamily="34" charset="-122"/>
              </a:rPr>
              <a:t>sh</a:t>
            </a:r>
            <a:r>
              <a:rPr lang="en" altLang="zh-CN" sz="4000" b="0" dirty="0">
                <a:solidFill>
                  <a:schemeClr val="bg1"/>
                </a:solidFill>
                <a:latin typeface="Microsoft YaHei" panose="020B0503020204020204" pitchFamily="34" charset="-122"/>
                <a:ea typeface="Microsoft YaHei" panose="020B0503020204020204" pitchFamily="34" charset="-122"/>
              </a:rPr>
              <a:t> </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en" altLang="zh-CN" sz="4000" b="0" dirty="0">
                <a:solidFill>
                  <a:schemeClr val="bg1"/>
                </a:solidFill>
                <a:latin typeface="Microsoft YaHei" panose="020B0503020204020204" pitchFamily="34" charset="-122"/>
                <a:ea typeface="Microsoft YaHei" panose="020B0503020204020204" pitchFamily="34" charset="-122"/>
              </a:rPr>
              <a:t>data/</a:t>
            </a:r>
            <a:r>
              <a:rPr lang="en" altLang="zh-CN" sz="4000" b="0" dirty="0" err="1">
                <a:solidFill>
                  <a:schemeClr val="bg1"/>
                </a:solidFill>
                <a:latin typeface="Microsoft YaHei" panose="020B0503020204020204" pitchFamily="34" charset="-122"/>
                <a:ea typeface="Microsoft YaHei" panose="020B0503020204020204" pitchFamily="34" charset="-122"/>
              </a:rPr>
              <a:t>backup.sh</a:t>
            </a:r>
            <a:r>
              <a:rPr lang="en" altLang="zh-CN" sz="4000" b="0" dirty="0">
                <a:solidFill>
                  <a:schemeClr val="bg1"/>
                </a:solidFill>
                <a:latin typeface="Microsoft YaHei" panose="020B0503020204020204" pitchFamily="34" charset="-122"/>
                <a:ea typeface="Microsoft YaHei" panose="020B0503020204020204" pitchFamily="34" charset="-122"/>
              </a:rPr>
              <a:t> &gt;&gt; </a:t>
            </a:r>
            <a:r>
              <a:rPr lang="en" altLang="zh-CN" sz="4000" b="0" dirty="0" err="1">
                <a:solidFill>
                  <a:schemeClr val="bg1"/>
                </a:solidFill>
                <a:latin typeface="Microsoft YaHei" panose="020B0503020204020204" pitchFamily="34" charset="-122"/>
                <a:ea typeface="Microsoft YaHei" panose="020B0503020204020204" pitchFamily="34" charset="-122"/>
              </a:rPr>
              <a:t>log.txt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6" name="圆角矩形 15">
            <a:extLst>
              <a:ext uri="{FF2B5EF4-FFF2-40B4-BE49-F238E27FC236}">
                <a16:creationId xmlns:a16="http://schemas.microsoft.com/office/drawing/2014/main" id="{4A13CB9C-99EB-254C-B595-8C6573492942}"/>
              </a:ext>
            </a:extLst>
          </p:cNvPr>
          <p:cNvSpPr/>
          <p:nvPr/>
        </p:nvSpPr>
        <p:spPr>
          <a:xfrm>
            <a:off x="17287781" y="8876079"/>
            <a:ext cx="4298592" cy="1581675"/>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5000" b="0" dirty="0">
                <a:solidFill>
                  <a:schemeClr val="bg1"/>
                </a:solidFill>
                <a:latin typeface="Microsoft YaHei" panose="020B0503020204020204" pitchFamily="34" charset="-122"/>
                <a:ea typeface="Microsoft YaHei" panose="020B0503020204020204" pitchFamily="34" charset="-122"/>
              </a:rPr>
              <a:t>crontab -e</a:t>
            </a:r>
          </a:p>
        </p:txBody>
      </p:sp>
      <p:sp>
        <p:nvSpPr>
          <p:cNvPr id="17" name="文本框 16">
            <a:extLst>
              <a:ext uri="{FF2B5EF4-FFF2-40B4-BE49-F238E27FC236}">
                <a16:creationId xmlns:a16="http://schemas.microsoft.com/office/drawing/2014/main" id="{A3967FEC-4AD6-A74A-8460-1D08EE05675D}"/>
              </a:ext>
            </a:extLst>
          </p:cNvPr>
          <p:cNvSpPr txBox="1"/>
          <p:nvPr/>
        </p:nvSpPr>
        <p:spPr>
          <a:xfrm>
            <a:off x="17287781" y="10645482"/>
            <a:ext cx="5408933"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编辑定时任务</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7174417C-5524-804C-A7D8-5C2BC32C615F}"/>
              </a:ext>
            </a:extLst>
          </p:cNvPr>
          <p:cNvSpPr/>
          <p:nvPr/>
        </p:nvSpPr>
        <p:spPr>
          <a:xfrm>
            <a:off x="4185308" y="1826073"/>
            <a:ext cx="12623969" cy="553998"/>
          </a:xfrm>
          <a:prstGeom prst="rect">
            <a:avLst/>
          </a:prstGeom>
        </p:spPr>
        <p:txBody>
          <a:bodyPr wrap="none">
            <a:spAutoFit/>
          </a:bodyPr>
          <a:lstStyle/>
          <a:p>
            <a:r>
              <a:rPr lang="en" altLang="zh-CN" dirty="0">
                <a:solidFill>
                  <a:schemeClr val="bg1"/>
                </a:solidFill>
              </a:rPr>
              <a:t>https://</a:t>
            </a:r>
            <a:r>
              <a:rPr lang="en" altLang="zh-CN" dirty="0" err="1">
                <a:solidFill>
                  <a:schemeClr val="bg1"/>
                </a:solidFill>
              </a:rPr>
              <a:t>linuxtools-rst.readthedocs.io</a:t>
            </a:r>
            <a:r>
              <a:rPr lang="en" altLang="zh-CN" dirty="0">
                <a:solidFill>
                  <a:schemeClr val="bg1"/>
                </a:solidFill>
              </a:rPr>
              <a:t>/</a:t>
            </a:r>
            <a:r>
              <a:rPr lang="en" altLang="zh-CN" dirty="0" err="1">
                <a:solidFill>
                  <a:schemeClr val="bg1"/>
                </a:solidFill>
              </a:rPr>
              <a:t>zh_CN</a:t>
            </a:r>
            <a:r>
              <a:rPr lang="en" altLang="zh-CN" dirty="0">
                <a:solidFill>
                  <a:schemeClr val="bg1"/>
                </a:solidFill>
              </a:rPr>
              <a:t>/latest/tool/</a:t>
            </a:r>
            <a:r>
              <a:rPr lang="en" altLang="zh-CN" dirty="0" err="1">
                <a:solidFill>
                  <a:schemeClr val="bg1"/>
                </a:solidFill>
              </a:rPr>
              <a:t>crontab.html</a:t>
            </a:r>
            <a:endParaRPr lang="zh-CN" altLang="en-US" dirty="0">
              <a:solidFill>
                <a:schemeClr val="bg1"/>
              </a:solidFill>
            </a:endParaRPr>
          </a:p>
        </p:txBody>
      </p:sp>
    </p:spTree>
    <p:extLst>
      <p:ext uri="{BB962C8B-B14F-4D97-AF65-F5344CB8AC3E}">
        <p14:creationId xmlns:p14="http://schemas.microsoft.com/office/powerpoint/2010/main" val="243675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8223095" y="92040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矩形 4">
            <a:extLst>
              <a:ext uri="{FF2B5EF4-FFF2-40B4-BE49-F238E27FC236}">
                <a16:creationId xmlns:a16="http://schemas.microsoft.com/office/drawing/2014/main" id="{81B6218E-671A-6D4E-B50A-A78A8EBFDC06}"/>
              </a:ext>
            </a:extLst>
          </p:cNvPr>
          <p:cNvSpPr/>
          <p:nvPr/>
        </p:nvSpPr>
        <p:spPr>
          <a:xfrm>
            <a:off x="8352647" y="10966640"/>
            <a:ext cx="7678705" cy="707886"/>
          </a:xfrm>
          <a:prstGeom prst="rect">
            <a:avLst/>
          </a:prstGeom>
        </p:spPr>
        <p:txBody>
          <a:bodyPr wrap="none">
            <a:sp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一种用于</a:t>
            </a:r>
            <a:r>
              <a:rPr lang="en" altLang="zh-CN" sz="4000" b="0" dirty="0">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调用的数据查询语言</a:t>
            </a:r>
          </a:p>
        </p:txBody>
      </p:sp>
      <p:pic>
        <p:nvPicPr>
          <p:cNvPr id="7" name="图形 6">
            <a:extLst>
              <a:ext uri="{FF2B5EF4-FFF2-40B4-BE49-F238E27FC236}">
                <a16:creationId xmlns:a16="http://schemas.microsoft.com/office/drawing/2014/main" id="{36DE06AE-7E15-F947-B6E9-04D94B8F3D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61037" y="1715506"/>
            <a:ext cx="6661925" cy="6661925"/>
          </a:xfrm>
          <a:prstGeom prst="rect">
            <a:avLst/>
          </a:prstGeom>
        </p:spPr>
      </p:pic>
    </p:spTree>
    <p:extLst>
      <p:ext uri="{BB962C8B-B14F-4D97-AF65-F5344CB8AC3E}">
        <p14:creationId xmlns:p14="http://schemas.microsoft.com/office/powerpoint/2010/main" val="1878095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D04F387-AEB4-6449-BE04-9B2DCD226254}"/>
              </a:ext>
            </a:extLst>
          </p:cNvPr>
          <p:cNvSpPr/>
          <p:nvPr/>
        </p:nvSpPr>
        <p:spPr>
          <a:xfrm>
            <a:off x="3317490" y="8549772"/>
            <a:ext cx="17602198" cy="3785652"/>
          </a:xfrm>
          <a:prstGeom prst="rect">
            <a:avLst/>
          </a:prstGeom>
        </p:spPr>
        <p:txBody>
          <a:bodyPr wrap="square">
            <a:spAutoFit/>
          </a:bodyPr>
          <a:lstStyle/>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需要什么就获取什么数据</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网络开销低，可以在单一请求中获取</a:t>
            </a:r>
            <a:r>
              <a:rPr lang="en" altLang="zh-CN" sz="4000" b="0" dirty="0">
                <a:solidFill>
                  <a:schemeClr val="bg1"/>
                </a:solidFill>
                <a:latin typeface="Microsoft YaHei" panose="020B0503020204020204" pitchFamily="34" charset="-122"/>
                <a:ea typeface="Microsoft YaHei" panose="020B0503020204020204" pitchFamily="34" charset="-122"/>
              </a:rPr>
              <a:t>REST</a:t>
            </a:r>
            <a:r>
              <a:rPr lang="zh-CN" altLang="en-US" sz="4000" b="0" dirty="0">
                <a:solidFill>
                  <a:schemeClr val="bg1"/>
                </a:solidFill>
                <a:latin typeface="Microsoft YaHei" panose="020B0503020204020204" pitchFamily="34" charset="-122"/>
                <a:ea typeface="Microsoft YaHei" panose="020B0503020204020204" pitchFamily="34" charset="-122"/>
              </a:rPr>
              <a:t>中使用多条请求获取的资源</a:t>
            </a:r>
          </a:p>
          <a:p>
            <a:pPr algn="l">
              <a:buFont typeface="+mj-lt"/>
              <a:buAutoNum type="arabicPeriod"/>
            </a:pPr>
            <a:r>
              <a:rPr lang="en" altLang="zh-CN" sz="4000" b="0" dirty="0">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无需定义各种路由，完全数据驱动</a:t>
            </a: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无需管理</a:t>
            </a:r>
            <a:r>
              <a:rPr lang="en" altLang="zh-CN" sz="4000" b="0" dirty="0">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版本，一个版本持续演进</a:t>
            </a: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强类型</a:t>
            </a:r>
            <a:r>
              <a:rPr lang="en" altLang="zh-CN" sz="4000" b="0" dirty="0">
                <a:solidFill>
                  <a:schemeClr val="bg1"/>
                </a:solidFill>
                <a:latin typeface="Microsoft YaHei" panose="020B0503020204020204" pitchFamily="34" charset="-122"/>
                <a:ea typeface="Microsoft YaHei" panose="020B0503020204020204" pitchFamily="34" charset="-122"/>
              </a:rPr>
              <a:t>Schema</a:t>
            </a: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特别适合图状数据结构的业务场景</a:t>
            </a: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6378" y="196060"/>
            <a:ext cx="1905550" cy="1905550"/>
          </a:xfrm>
          <a:prstGeom prst="rect">
            <a:avLst/>
          </a:prstGeom>
        </p:spPr>
      </p:pic>
      <p:sp>
        <p:nvSpPr>
          <p:cNvPr id="8" name="矩形 7">
            <a:extLst>
              <a:ext uri="{FF2B5EF4-FFF2-40B4-BE49-F238E27FC236}">
                <a16:creationId xmlns:a16="http://schemas.microsoft.com/office/drawing/2014/main" id="{ECC8E903-ED8A-1749-82C6-A33F78671000}"/>
              </a:ext>
            </a:extLst>
          </p:cNvPr>
          <p:cNvSpPr/>
          <p:nvPr/>
        </p:nvSpPr>
        <p:spPr>
          <a:xfrm>
            <a:off x="3317490" y="4557627"/>
            <a:ext cx="19007251" cy="1938992"/>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传统的</a:t>
            </a:r>
            <a:r>
              <a:rPr lang="en" altLang="zh-CN" sz="4000" b="0" dirty="0" err="1">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调用一般获取到的是后端组装好的一个完整对象，而前端可能只需要用其中的某些字段，大部分数据的查询和传输工作都浪费了。</a:t>
            </a:r>
            <a:r>
              <a:rPr lang="en" altLang="zh-CN" sz="4000" b="0" dirty="0" err="1">
                <a:solidFill>
                  <a:schemeClr val="bg1"/>
                </a:solidFill>
                <a:latin typeface="Microsoft YaHei" panose="020B0503020204020204" pitchFamily="34" charset="-122"/>
                <a:ea typeface="Microsoft YaHei" panose="020B0503020204020204" pitchFamily="34" charset="-122"/>
              </a:rPr>
              <a:t>graphQL</a:t>
            </a:r>
            <a:r>
              <a:rPr lang="zh-CN" altLang="en-US" sz="4000" b="0" dirty="0">
                <a:solidFill>
                  <a:schemeClr val="bg1"/>
                </a:solidFill>
                <a:latin typeface="Microsoft YaHei" panose="020B0503020204020204" pitchFamily="34" charset="-122"/>
                <a:ea typeface="Microsoft YaHei" panose="020B0503020204020204" pitchFamily="34" charset="-122"/>
              </a:rPr>
              <a:t>提供一种全新数据查询方式，可以只获取需要的数据，使</a:t>
            </a:r>
            <a:r>
              <a:rPr lang="en" altLang="zh-CN" sz="4000" b="0" dirty="0" err="1">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调用更灵活、高效和低成本。</a:t>
            </a:r>
          </a:p>
        </p:txBody>
      </p:sp>
      <p:sp>
        <p:nvSpPr>
          <p:cNvPr id="12" name="文本框 11">
            <a:extLst>
              <a:ext uri="{FF2B5EF4-FFF2-40B4-BE49-F238E27FC236}">
                <a16:creationId xmlns:a16="http://schemas.microsoft.com/office/drawing/2014/main" id="{3D433F0C-2B64-1741-8275-E24C083EC2EA}"/>
              </a:ext>
            </a:extLst>
          </p:cNvPr>
          <p:cNvSpPr txBox="1"/>
          <p:nvPr/>
        </p:nvSpPr>
        <p:spPr>
          <a:xfrm>
            <a:off x="2504757" y="2737345"/>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核心思想</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97604ECF-54DB-3543-883D-058C65EFFFA4}"/>
              </a:ext>
            </a:extLst>
          </p:cNvPr>
          <p:cNvSpPr txBox="1"/>
          <p:nvPr/>
        </p:nvSpPr>
        <p:spPr>
          <a:xfrm>
            <a:off x="2706029" y="7103932"/>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特点</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6377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6378" y="196060"/>
            <a:ext cx="1905550" cy="1905550"/>
          </a:xfrm>
          <a:prstGeom prst="rect">
            <a:avLst/>
          </a:prstGeom>
        </p:spPr>
      </p:pic>
      <p:sp>
        <p:nvSpPr>
          <p:cNvPr id="8" name="矩形 7">
            <a:extLst>
              <a:ext uri="{FF2B5EF4-FFF2-40B4-BE49-F238E27FC236}">
                <a16:creationId xmlns:a16="http://schemas.microsoft.com/office/drawing/2014/main" id="{ECC8E903-ED8A-1749-82C6-A33F78671000}"/>
              </a:ext>
            </a:extLst>
          </p:cNvPr>
          <p:cNvSpPr/>
          <p:nvPr/>
        </p:nvSpPr>
        <p:spPr>
          <a:xfrm>
            <a:off x="3461423" y="3363911"/>
            <a:ext cx="4663068" cy="3323987"/>
          </a:xfrm>
          <a:prstGeom prst="rect">
            <a:avLst/>
          </a:prstGeom>
        </p:spPr>
        <p:txBody>
          <a:bodyPr wrap="square">
            <a:spAutoFit/>
          </a:bodyPr>
          <a:lstStyle/>
          <a:p>
            <a:pPr algn="l"/>
            <a:r>
              <a:rPr lang="en-US" altLang="zh-CN" b="0" dirty="0">
                <a:solidFill>
                  <a:schemeClr val="bg1"/>
                </a:solidFill>
                <a:latin typeface="Microsoft YaHei" panose="020B0503020204020204" pitchFamily="34" charset="-122"/>
                <a:ea typeface="Microsoft YaHei" panose="020B0503020204020204" pitchFamily="34" charset="-122"/>
              </a:rPr>
              <a:t>type Student { </a:t>
            </a:r>
          </a:p>
          <a:p>
            <a:pPr algn="l"/>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id:</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ID!</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firstName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lastName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fullName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collegeId</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ID!</a:t>
            </a:r>
            <a:endParaRPr lang="en-US" altLang="zh-CN" b="0" dirty="0">
              <a:solidFill>
                <a:schemeClr val="bg1"/>
              </a:solidFill>
              <a:latin typeface="Microsoft YaHei" panose="020B0503020204020204" pitchFamily="34" charset="-122"/>
              <a:ea typeface="Microsoft YaHei" panose="020B0503020204020204" pitchFamily="34" charset="-122"/>
            </a:endParaRPr>
          </a:p>
          <a:p>
            <a:pPr algn="l"/>
            <a:r>
              <a:rPr lang="en-US" altLang="zh-CN" b="0" dirty="0">
                <a:solidFill>
                  <a:schemeClr val="bg1"/>
                </a:solidFill>
                <a:latin typeface="Microsoft YaHei" panose="020B0503020204020204" pitchFamily="34" charset="-122"/>
                <a:ea typeface="Microsoft YaHei" panose="020B0503020204020204" pitchFamily="34" charset="-122"/>
              </a:rPr>
              <a:t>}</a:t>
            </a:r>
            <a:endParaRPr lang="zh-CN" altLang="en-US"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57E689B4-A928-D64D-9B3C-369188265FA5}"/>
              </a:ext>
            </a:extLst>
          </p:cNvPr>
          <p:cNvSpPr/>
          <p:nvPr/>
        </p:nvSpPr>
        <p:spPr>
          <a:xfrm>
            <a:off x="8646108" y="3353858"/>
            <a:ext cx="4663068" cy="3323987"/>
          </a:xfrm>
          <a:prstGeom prst="rect">
            <a:avLst/>
          </a:prstGeom>
        </p:spPr>
        <p:txBody>
          <a:bodyPr wrap="square">
            <a:spAutoFit/>
          </a:bodyPr>
          <a:lstStyle/>
          <a:p>
            <a:pPr algn="l"/>
            <a:r>
              <a:rPr lang="en-US" altLang="zh-CN" b="0" dirty="0">
                <a:solidFill>
                  <a:schemeClr val="bg1"/>
                </a:solidFill>
                <a:latin typeface="Microsoft YaHei" panose="020B0503020204020204" pitchFamily="34" charset="-122"/>
                <a:ea typeface="Microsoft YaHei" panose="020B0503020204020204" pitchFamily="34" charset="-122"/>
              </a:rPr>
              <a:t>type College {</a:t>
            </a:r>
          </a:p>
          <a:p>
            <a:pPr algn="l"/>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id:</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ID!</a:t>
            </a:r>
          </a:p>
          <a:p>
            <a:pPr algn="l"/>
            <a:r>
              <a:rPr lang="en-US" altLang="zh-CN" b="0" dirty="0">
                <a:solidFill>
                  <a:schemeClr val="bg1"/>
                </a:solidFill>
                <a:latin typeface="Microsoft YaHei" panose="020B0503020204020204" pitchFamily="34" charset="-122"/>
                <a:ea typeface="Microsoft YaHei" panose="020B0503020204020204" pitchFamily="34" charset="-122"/>
              </a:rPr>
              <a:t> 	name:</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location:</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rating:</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Float</a:t>
            </a:r>
          </a:p>
          <a:p>
            <a:pPr algn="l"/>
            <a:r>
              <a:rPr lang="en-US" altLang="zh-CN" b="0" dirty="0">
                <a:solidFill>
                  <a:schemeClr val="bg1"/>
                </a:solidFill>
                <a:latin typeface="Microsoft YaHei" panose="020B0503020204020204" pitchFamily="34" charset="-122"/>
                <a:ea typeface="Microsoft YaHei" panose="020B0503020204020204" pitchFamily="34" charset="-122"/>
              </a:rPr>
              <a:t> 	students:</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[Student]</a:t>
            </a:r>
          </a:p>
          <a:p>
            <a:pPr algn="l"/>
            <a:r>
              <a:rPr lang="en-US" altLang="zh-CN" b="0" dirty="0">
                <a:solidFill>
                  <a:schemeClr val="bg1"/>
                </a:solidFill>
                <a:latin typeface="Microsoft YaHei" panose="020B0503020204020204" pitchFamily="34" charset="-122"/>
                <a:ea typeface="Microsoft YaHei" panose="020B0503020204020204" pitchFamily="34" charset="-122"/>
              </a:rPr>
              <a:t>}</a:t>
            </a:r>
            <a:endParaRPr lang="zh-CN" altLang="en-US"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7622C6EE-D6EF-8641-85F7-5C751CC92F70}"/>
              </a:ext>
            </a:extLst>
          </p:cNvPr>
          <p:cNvSpPr/>
          <p:nvPr/>
        </p:nvSpPr>
        <p:spPr>
          <a:xfrm>
            <a:off x="14691861" y="7655009"/>
            <a:ext cx="5162548" cy="5170646"/>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 </a:t>
            </a:r>
          </a:p>
          <a:p>
            <a:pPr algn="l"/>
            <a:r>
              <a:rPr lang="en" altLang="zh-CN" b="0" dirty="0">
                <a:solidFill>
                  <a:schemeClr val="bg1"/>
                </a:solidFill>
                <a:latin typeface="Microsoft YaHei" panose="020B0503020204020204" pitchFamily="34" charset="-122"/>
                <a:ea typeface="Microsoft YaHei" panose="020B0503020204020204" pitchFamily="34" charset="-122"/>
              </a:rPr>
              <a:t>	students { </a:t>
            </a:r>
          </a:p>
          <a:p>
            <a:pPr lvl="4" algn="l"/>
            <a:r>
              <a:rPr lang="en" altLang="zh-CN" b="0" dirty="0">
                <a:solidFill>
                  <a:schemeClr val="bg1"/>
                </a:solidFill>
                <a:latin typeface="Microsoft YaHei" panose="020B0503020204020204" pitchFamily="34" charset="-122"/>
                <a:ea typeface="Microsoft YaHei" panose="020B0503020204020204" pitchFamily="34" charset="-122"/>
              </a:rPr>
              <a:t>	id(id: "1000")</a:t>
            </a:r>
          </a:p>
          <a:p>
            <a:pPr lvl="4" algn="l"/>
            <a:r>
              <a:rPr lang="en" altLang="zh-CN" b="0" dirty="0">
                <a:solidFill>
                  <a:schemeClr val="bg1"/>
                </a:solidFill>
                <a:latin typeface="Microsoft YaHei" panose="020B0503020204020204" pitchFamily="34" charset="-122"/>
                <a:ea typeface="Microsoft YaHei" panose="020B0503020204020204" pitchFamily="34" charset="-122"/>
              </a:rPr>
              <a:t>	</a:t>
            </a:r>
            <a:r>
              <a:rPr lang="en" altLang="zh-CN" b="0" dirty="0" err="1">
                <a:solidFill>
                  <a:schemeClr val="bg1"/>
                </a:solidFill>
                <a:latin typeface="Microsoft YaHei" panose="020B0503020204020204" pitchFamily="34" charset="-122"/>
                <a:ea typeface="Microsoft YaHei" panose="020B0503020204020204" pitchFamily="34" charset="-122"/>
              </a:rPr>
              <a:t>firstName</a:t>
            </a:r>
            <a:endParaRPr lang="en" altLang="zh-CN" b="0" dirty="0">
              <a:solidFill>
                <a:schemeClr val="bg1"/>
              </a:solidFill>
              <a:latin typeface="Microsoft YaHei" panose="020B0503020204020204" pitchFamily="34" charset="-122"/>
              <a:ea typeface="Microsoft YaHei" panose="020B0503020204020204" pitchFamily="34" charset="-122"/>
            </a:endParaRPr>
          </a:p>
          <a:p>
            <a:pPr lvl="4" algn="l"/>
            <a:r>
              <a:rPr lang="en" altLang="zh-CN" b="0" dirty="0">
                <a:solidFill>
                  <a:schemeClr val="bg1"/>
                </a:solidFill>
                <a:latin typeface="Microsoft YaHei" panose="020B0503020204020204" pitchFamily="34" charset="-122"/>
                <a:ea typeface="Microsoft YaHei" panose="020B0503020204020204" pitchFamily="34" charset="-122"/>
              </a:rPr>
              <a:t>	</a:t>
            </a:r>
            <a:r>
              <a:rPr lang="en" altLang="zh-CN" b="0" dirty="0" err="1">
                <a:solidFill>
                  <a:schemeClr val="bg1"/>
                </a:solidFill>
                <a:latin typeface="Microsoft YaHei" panose="020B0503020204020204" pitchFamily="34" charset="-122"/>
                <a:ea typeface="Microsoft YaHei" panose="020B0503020204020204" pitchFamily="34" charset="-122"/>
              </a:rPr>
              <a:t>lastName</a:t>
            </a:r>
            <a:endParaRPr lang="en" altLang="zh-CN" b="0" dirty="0">
              <a:solidFill>
                <a:schemeClr val="bg1"/>
              </a:solidFill>
              <a:latin typeface="Microsoft YaHei" panose="020B0503020204020204" pitchFamily="34" charset="-122"/>
              <a:ea typeface="Microsoft YaHei" panose="020B0503020204020204" pitchFamily="34" charset="-122"/>
            </a:endParaRPr>
          </a:p>
          <a:p>
            <a:pPr lvl="4" algn="l"/>
            <a:r>
              <a:rPr lang="en" altLang="zh-CN" b="0" dirty="0">
                <a:solidFill>
                  <a:schemeClr val="bg1"/>
                </a:solidFill>
                <a:latin typeface="Microsoft YaHei" panose="020B0503020204020204" pitchFamily="34" charset="-122"/>
                <a:ea typeface="Microsoft YaHei" panose="020B0503020204020204" pitchFamily="34" charset="-122"/>
              </a:rPr>
              <a:t>	college</a:t>
            </a:r>
            <a:r>
              <a:rPr lang="zh-CN" altLang="en-US"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 </a:t>
            </a:r>
          </a:p>
          <a:p>
            <a:pPr lvl="4" algn="l"/>
            <a:r>
              <a:rPr lang="en" altLang="zh-CN" b="0" dirty="0">
                <a:solidFill>
                  <a:schemeClr val="bg1"/>
                </a:solidFill>
                <a:latin typeface="Microsoft YaHei" panose="020B0503020204020204" pitchFamily="34" charset="-122"/>
                <a:ea typeface="Microsoft YaHei" panose="020B0503020204020204" pitchFamily="34" charset="-122"/>
              </a:rPr>
              <a:t>		name </a:t>
            </a:r>
          </a:p>
          <a:p>
            <a:pPr lvl="4" algn="l"/>
            <a:r>
              <a:rPr lang="en" altLang="zh-CN" b="0" dirty="0">
                <a:solidFill>
                  <a:schemeClr val="bg1"/>
                </a:solidFill>
                <a:latin typeface="Microsoft YaHei" panose="020B0503020204020204" pitchFamily="34" charset="-122"/>
                <a:ea typeface="Microsoft YaHei" panose="020B0503020204020204" pitchFamily="34" charset="-122"/>
              </a:rPr>
              <a:t>		location </a:t>
            </a:r>
          </a:p>
          <a:p>
            <a:pPr lvl="4" algn="l"/>
            <a:r>
              <a:rPr lang="en" altLang="zh-CN" b="0" dirty="0">
                <a:solidFill>
                  <a:schemeClr val="bg1"/>
                </a:solidFill>
                <a:latin typeface="Microsoft YaHei" panose="020B0503020204020204" pitchFamily="34" charset="-122"/>
                <a:ea typeface="Microsoft YaHei" panose="020B0503020204020204" pitchFamily="34" charset="-122"/>
              </a:rPr>
              <a:t>	} </a:t>
            </a:r>
          </a:p>
          <a:p>
            <a:pPr algn="l"/>
            <a:r>
              <a:rPr lang="en" altLang="zh-CN" b="0" dirty="0">
                <a:solidFill>
                  <a:schemeClr val="bg1"/>
                </a:solidFill>
                <a:latin typeface="Microsoft YaHei" panose="020B0503020204020204" pitchFamily="34" charset="-122"/>
                <a:ea typeface="Microsoft YaHei" panose="020B0503020204020204" pitchFamily="34" charset="-122"/>
              </a:rPr>
              <a:t>	}</a:t>
            </a:r>
          </a:p>
          <a:p>
            <a:pPr algn="l"/>
            <a:r>
              <a:rPr lang="en" altLang="zh-CN" b="0" dirty="0">
                <a:solidFill>
                  <a:schemeClr val="bg1"/>
                </a:solidFill>
                <a:latin typeface="Microsoft YaHei" panose="020B0503020204020204" pitchFamily="34" charset="-122"/>
                <a:ea typeface="Microsoft YaHei" panose="020B0503020204020204" pitchFamily="34" charset="-122"/>
              </a:rPr>
              <a:t>}</a:t>
            </a:r>
            <a:endParaRPr lang="zh-CN" altLang="en-US" b="0" dirty="0">
              <a:solidFill>
                <a:schemeClr val="bg1"/>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9FA6BC5D-3F0C-644C-8B20-5D00693830E6}"/>
              </a:ext>
            </a:extLst>
          </p:cNvPr>
          <p:cNvSpPr/>
          <p:nvPr/>
        </p:nvSpPr>
        <p:spPr>
          <a:xfrm>
            <a:off x="14246511" y="3294864"/>
            <a:ext cx="4840920" cy="3323987"/>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type</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StudentCollege</a:t>
            </a:r>
            <a:r>
              <a:rPr lang="en-US" altLang="zh-CN" b="0" dirty="0">
                <a:solidFill>
                  <a:schemeClr val="bg1"/>
                </a:solidFill>
                <a:latin typeface="Microsoft YaHei" panose="020B0503020204020204" pitchFamily="34" charset="-122"/>
                <a:ea typeface="Microsoft YaHei" panose="020B0503020204020204" pitchFamily="34" charset="-122"/>
              </a:rPr>
              <a:t>{</a:t>
            </a:r>
          </a:p>
          <a:p>
            <a:pPr algn="l"/>
            <a:r>
              <a:rPr lang="en-US" altLang="zh-CN" b="0" dirty="0">
                <a:solidFill>
                  <a:schemeClr val="bg1"/>
                </a:solidFill>
                <a:latin typeface="Microsoft YaHei" panose="020B0503020204020204" pitchFamily="34" charset="-122"/>
                <a:ea typeface="Microsoft YaHei" panose="020B0503020204020204" pitchFamily="34" charset="-122"/>
              </a:rPr>
              <a:t>	id:</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ID!</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firstName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lastName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fullName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college:</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[College]</a:t>
            </a:r>
          </a:p>
          <a:p>
            <a:pPr algn="l"/>
            <a:r>
              <a:rPr lang="en-US" altLang="zh-CN" b="0" dirty="0">
                <a:solidFill>
                  <a:schemeClr val="bg1"/>
                </a:solidFill>
                <a:latin typeface="Microsoft YaHei" panose="020B0503020204020204" pitchFamily="34" charset="-122"/>
                <a:ea typeface="Microsoft YaHei" panose="020B0503020204020204" pitchFamily="34" charset="-122"/>
              </a:rPr>
              <a:t>}</a:t>
            </a:r>
          </a:p>
        </p:txBody>
      </p:sp>
      <p:sp>
        <p:nvSpPr>
          <p:cNvPr id="14" name="矩形 13">
            <a:extLst>
              <a:ext uri="{FF2B5EF4-FFF2-40B4-BE49-F238E27FC236}">
                <a16:creationId xmlns:a16="http://schemas.microsoft.com/office/drawing/2014/main" id="{5C8D85BF-78B9-0243-9C17-3160C749A387}"/>
              </a:ext>
            </a:extLst>
          </p:cNvPr>
          <p:cNvSpPr/>
          <p:nvPr/>
        </p:nvSpPr>
        <p:spPr>
          <a:xfrm>
            <a:off x="3712020" y="8084016"/>
            <a:ext cx="7937808" cy="1477328"/>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type</a:t>
            </a:r>
            <a:r>
              <a:rPr lang="zh-CN" altLang="en-US"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Query</a:t>
            </a:r>
            <a:r>
              <a:rPr lang="en-US" altLang="zh-CN" b="0" dirty="0">
                <a:solidFill>
                  <a:schemeClr val="bg1"/>
                </a:solidFill>
                <a:latin typeface="Microsoft YaHei" panose="020B0503020204020204" pitchFamily="34" charset="-122"/>
                <a:ea typeface="Microsoft YaHei" panose="020B0503020204020204" pitchFamily="34" charset="-122"/>
              </a:rPr>
              <a:t>{</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search(id: ID!):[</a:t>
            </a:r>
            <a:r>
              <a:rPr lang="en" altLang="zh-CN" b="0" dirty="0" err="1">
                <a:solidFill>
                  <a:schemeClr val="bg1"/>
                </a:solidFill>
                <a:latin typeface="Microsoft YaHei" panose="020B0503020204020204" pitchFamily="34" charset="-122"/>
                <a:ea typeface="Microsoft YaHei" panose="020B0503020204020204" pitchFamily="34" charset="-122"/>
              </a:rPr>
              <a:t>StudentCollege</a:t>
            </a:r>
            <a:r>
              <a:rPr lang="en" altLang="zh-CN" b="0" dirty="0">
                <a:solidFill>
                  <a:schemeClr val="bg1"/>
                </a:solidFill>
                <a:latin typeface="Microsoft YaHei" panose="020B0503020204020204" pitchFamily="34" charset="-122"/>
                <a:ea typeface="Microsoft YaHei" panose="020B0503020204020204" pitchFamily="34" charset="-122"/>
              </a:rPr>
              <a:t>]</a:t>
            </a:r>
          </a:p>
          <a:p>
            <a:pPr algn="l"/>
            <a:r>
              <a:rPr lang="en-US" altLang="zh-CN" b="0" dirty="0">
                <a:solidFill>
                  <a:schemeClr val="bg1"/>
                </a:solidFill>
                <a:latin typeface="Microsoft YaHei" panose="020B0503020204020204" pitchFamily="34" charset="-122"/>
                <a:ea typeface="Microsoft YaHei" panose="020B0503020204020204" pitchFamily="34" charset="-122"/>
              </a:rPr>
              <a:t>}</a:t>
            </a:r>
          </a:p>
        </p:txBody>
      </p:sp>
      <p:sp>
        <p:nvSpPr>
          <p:cNvPr id="15" name="矩形 14">
            <a:extLst>
              <a:ext uri="{FF2B5EF4-FFF2-40B4-BE49-F238E27FC236}">
                <a16:creationId xmlns:a16="http://schemas.microsoft.com/office/drawing/2014/main" id="{046E90CB-42CF-C642-ABD2-8D6AB56D376A}"/>
              </a:ext>
            </a:extLst>
          </p:cNvPr>
          <p:cNvSpPr/>
          <p:nvPr/>
        </p:nvSpPr>
        <p:spPr>
          <a:xfrm>
            <a:off x="3791417" y="10576921"/>
            <a:ext cx="9336062" cy="2400657"/>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const resolvers = {</a:t>
            </a:r>
          </a:p>
          <a:p>
            <a:pPr algn="l"/>
            <a:r>
              <a:rPr lang="en" altLang="zh-CN" b="0" dirty="0">
                <a:solidFill>
                  <a:schemeClr val="bg1"/>
                </a:solidFill>
                <a:latin typeface="Microsoft YaHei" panose="020B0503020204020204" pitchFamily="34" charset="-122"/>
                <a:ea typeface="Microsoft YaHei" panose="020B0503020204020204" pitchFamily="34" charset="-122"/>
              </a:rPr>
              <a:t>Query: {</a:t>
            </a:r>
            <a:br>
              <a:rPr lang="en" altLang="zh-CN" b="0" dirty="0">
                <a:solidFill>
                  <a:schemeClr val="bg1"/>
                </a:solidFill>
                <a:latin typeface="Microsoft YaHei" panose="020B0503020204020204" pitchFamily="34" charset="-122"/>
                <a:ea typeface="Microsoft YaHei" panose="020B0503020204020204" pitchFamily="34" charset="-122"/>
              </a:rPr>
            </a:br>
            <a:r>
              <a:rPr lang="en" altLang="zh-CN" b="0" dirty="0">
                <a:solidFill>
                  <a:schemeClr val="bg1"/>
                </a:solidFill>
                <a:latin typeface="Microsoft YaHei" panose="020B0503020204020204" pitchFamily="34" charset="-122"/>
                <a:ea typeface="Microsoft YaHei" panose="020B0503020204020204" pitchFamily="34" charset="-122"/>
              </a:rPr>
              <a:t>	search: (root, { id }) =&gt; </a:t>
            </a:r>
            <a:r>
              <a:rPr lang="en" altLang="zh-CN" b="0" dirty="0" err="1">
                <a:solidFill>
                  <a:schemeClr val="bg1"/>
                </a:solidFill>
                <a:latin typeface="Microsoft YaHei" panose="020B0503020204020204" pitchFamily="34" charset="-122"/>
                <a:ea typeface="Microsoft YaHei" panose="020B0503020204020204" pitchFamily="34" charset="-122"/>
              </a:rPr>
              <a:t>databaseSelect</a:t>
            </a:r>
            <a:r>
              <a:rPr lang="en" altLang="zh-CN" b="0" dirty="0">
                <a:solidFill>
                  <a:schemeClr val="bg1"/>
                </a:solidFill>
                <a:latin typeface="Microsoft YaHei" panose="020B0503020204020204" pitchFamily="34" charset="-122"/>
                <a:ea typeface="Microsoft YaHei" panose="020B0503020204020204" pitchFamily="34" charset="-122"/>
              </a:rPr>
              <a:t>(id),</a:t>
            </a:r>
          </a:p>
          <a:p>
            <a:pPr algn="l"/>
            <a:r>
              <a:rPr lang="en" altLang="zh-CN" b="0" dirty="0">
                <a:solidFill>
                  <a:schemeClr val="bg1"/>
                </a:solidFill>
                <a:latin typeface="Microsoft YaHei" panose="020B0503020204020204" pitchFamily="34" charset="-122"/>
                <a:ea typeface="Microsoft YaHei" panose="020B0503020204020204" pitchFamily="34" charset="-122"/>
              </a:rPr>
              <a:t>},</a:t>
            </a:r>
          </a:p>
          <a:p>
            <a:pPr algn="l"/>
            <a:endParaRPr lang="en" altLang="zh-CN" b="0" dirty="0">
              <a:solidFill>
                <a:schemeClr val="bg1"/>
              </a:solidFill>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id="{4C2904F3-8A98-474F-8940-E86AC0C42CD5}"/>
              </a:ext>
            </a:extLst>
          </p:cNvPr>
          <p:cNvSpPr/>
          <p:nvPr/>
        </p:nvSpPr>
        <p:spPr>
          <a:xfrm>
            <a:off x="3317490" y="3213750"/>
            <a:ext cx="4399576" cy="3644249"/>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375E8B5C-8B9B-EC40-9CBC-CC04C73131D2}"/>
              </a:ext>
            </a:extLst>
          </p:cNvPr>
          <p:cNvSpPr/>
          <p:nvPr/>
        </p:nvSpPr>
        <p:spPr>
          <a:xfrm>
            <a:off x="3461423" y="2396999"/>
            <a:ext cx="1826141" cy="584775"/>
          </a:xfrm>
          <a:prstGeom prst="rect">
            <a:avLst/>
          </a:prstGeom>
        </p:spPr>
        <p:txBody>
          <a:bodyPr wrap="none">
            <a:spAutoFit/>
          </a:bodyPr>
          <a:lstStyle/>
          <a:p>
            <a:pPr algn="l"/>
            <a:r>
              <a:rPr lang="zh-CN" altLang="en-US" sz="3200" b="0" dirty="0">
                <a:solidFill>
                  <a:schemeClr val="bg1"/>
                </a:solidFill>
                <a:latin typeface="Microsoft YaHei" panose="020B0503020204020204" pitchFamily="34" charset="-122"/>
                <a:ea typeface="Microsoft YaHei" panose="020B0503020204020204" pitchFamily="34" charset="-122"/>
              </a:rPr>
              <a:t>学生信息</a:t>
            </a:r>
            <a:endParaRPr lang="en-US" altLang="zh-CN" sz="3200" b="0" dirty="0">
              <a:solidFill>
                <a:schemeClr val="bg1"/>
              </a:solidFill>
              <a:latin typeface="Microsoft YaHei" panose="020B0503020204020204" pitchFamily="34" charset="-122"/>
              <a:ea typeface="Microsoft YaHei" panose="020B0503020204020204" pitchFamily="34" charset="-122"/>
            </a:endParaRPr>
          </a:p>
        </p:txBody>
      </p:sp>
      <p:sp>
        <p:nvSpPr>
          <p:cNvPr id="19" name="圆角矩形 18">
            <a:extLst>
              <a:ext uri="{FF2B5EF4-FFF2-40B4-BE49-F238E27FC236}">
                <a16:creationId xmlns:a16="http://schemas.microsoft.com/office/drawing/2014/main" id="{0E8AAEBD-1B86-124F-ABB9-435D20E31BD9}"/>
              </a:ext>
            </a:extLst>
          </p:cNvPr>
          <p:cNvSpPr/>
          <p:nvPr/>
        </p:nvSpPr>
        <p:spPr>
          <a:xfrm>
            <a:off x="8459851" y="3209699"/>
            <a:ext cx="4840920" cy="3644249"/>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8A907277-19F7-1544-ACE1-9FCADF96386D}"/>
              </a:ext>
            </a:extLst>
          </p:cNvPr>
          <p:cNvSpPr/>
          <p:nvPr/>
        </p:nvSpPr>
        <p:spPr>
          <a:xfrm>
            <a:off x="8490430" y="2421401"/>
            <a:ext cx="1826141" cy="584775"/>
          </a:xfrm>
          <a:prstGeom prst="rect">
            <a:avLst/>
          </a:prstGeom>
        </p:spPr>
        <p:txBody>
          <a:bodyPr wrap="none">
            <a:spAutoFit/>
          </a:bodyPr>
          <a:lstStyle/>
          <a:p>
            <a:pPr algn="l"/>
            <a:r>
              <a:rPr lang="zh-CN" altLang="en-US" sz="3200" b="0" dirty="0">
                <a:solidFill>
                  <a:schemeClr val="bg1"/>
                </a:solidFill>
                <a:latin typeface="Microsoft YaHei" panose="020B0503020204020204" pitchFamily="34" charset="-122"/>
                <a:ea typeface="Microsoft YaHei" panose="020B0503020204020204" pitchFamily="34" charset="-122"/>
              </a:rPr>
              <a:t>学校信息</a:t>
            </a:r>
            <a:endParaRPr lang="en-US" altLang="zh-CN" sz="3200" b="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D7F9A886-F5E6-6C45-BA73-662C6A4A5AE0}"/>
              </a:ext>
            </a:extLst>
          </p:cNvPr>
          <p:cNvSpPr/>
          <p:nvPr/>
        </p:nvSpPr>
        <p:spPr>
          <a:xfrm>
            <a:off x="13950516" y="3209698"/>
            <a:ext cx="5843799" cy="3644249"/>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3DA0AA0F-0FAF-2F48-9B09-BE57FFF45782}"/>
              </a:ext>
            </a:extLst>
          </p:cNvPr>
          <p:cNvSpPr/>
          <p:nvPr/>
        </p:nvSpPr>
        <p:spPr>
          <a:xfrm>
            <a:off x="14181921" y="2423346"/>
            <a:ext cx="2646878" cy="584775"/>
          </a:xfrm>
          <a:prstGeom prst="rect">
            <a:avLst/>
          </a:prstGeom>
        </p:spPr>
        <p:txBody>
          <a:bodyPr wrap="none">
            <a:spAutoFit/>
          </a:bodyPr>
          <a:lstStyle/>
          <a:p>
            <a:pPr algn="l"/>
            <a:r>
              <a:rPr lang="zh-CN" altLang="en-US" sz="3200" b="0" dirty="0">
                <a:solidFill>
                  <a:schemeClr val="bg1"/>
                </a:solidFill>
                <a:latin typeface="Microsoft YaHei" panose="020B0503020204020204" pitchFamily="34" charset="-122"/>
                <a:ea typeface="Microsoft YaHei" panose="020B0503020204020204" pitchFamily="34" charset="-122"/>
              </a:rPr>
              <a:t>学生学校信息</a:t>
            </a:r>
            <a:endParaRPr lang="en-US" altLang="zh-CN" sz="3200" b="0" dirty="0">
              <a:solidFill>
                <a:schemeClr val="bg1"/>
              </a:solidFill>
              <a:latin typeface="Microsoft YaHei" panose="020B0503020204020204" pitchFamily="34" charset="-122"/>
              <a:ea typeface="Microsoft YaHei" panose="020B0503020204020204" pitchFamily="34" charset="-122"/>
            </a:endParaRPr>
          </a:p>
        </p:txBody>
      </p:sp>
      <p:sp>
        <p:nvSpPr>
          <p:cNvPr id="23" name="圆角矩形 22">
            <a:extLst>
              <a:ext uri="{FF2B5EF4-FFF2-40B4-BE49-F238E27FC236}">
                <a16:creationId xmlns:a16="http://schemas.microsoft.com/office/drawing/2014/main" id="{C302A594-195A-1A49-A05E-F601614C4345}"/>
              </a:ext>
            </a:extLst>
          </p:cNvPr>
          <p:cNvSpPr/>
          <p:nvPr/>
        </p:nvSpPr>
        <p:spPr>
          <a:xfrm>
            <a:off x="3317490" y="7631354"/>
            <a:ext cx="9639212" cy="2193582"/>
          </a:xfrm>
          <a:prstGeom prst="roundRect">
            <a:avLst>
              <a:gd name="adj" fmla="val 9856"/>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4" name="圆角矩形 23">
            <a:extLst>
              <a:ext uri="{FF2B5EF4-FFF2-40B4-BE49-F238E27FC236}">
                <a16:creationId xmlns:a16="http://schemas.microsoft.com/office/drawing/2014/main" id="{E5EFAD72-8392-2944-959C-4D3ED1701310}"/>
              </a:ext>
            </a:extLst>
          </p:cNvPr>
          <p:cNvSpPr/>
          <p:nvPr/>
        </p:nvSpPr>
        <p:spPr>
          <a:xfrm>
            <a:off x="3317490" y="10373397"/>
            <a:ext cx="9639212" cy="2400656"/>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24">
            <a:extLst>
              <a:ext uri="{FF2B5EF4-FFF2-40B4-BE49-F238E27FC236}">
                <a16:creationId xmlns:a16="http://schemas.microsoft.com/office/drawing/2014/main" id="{BEB21EA1-74C7-BF47-B896-AE38227114B8}"/>
              </a:ext>
            </a:extLst>
          </p:cNvPr>
          <p:cNvSpPr/>
          <p:nvPr/>
        </p:nvSpPr>
        <p:spPr>
          <a:xfrm>
            <a:off x="14072346" y="7631354"/>
            <a:ext cx="5721969" cy="5194302"/>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59016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grpSp>
        <p:nvGrpSpPr>
          <p:cNvPr id="12" name="组合 11">
            <a:extLst>
              <a:ext uri="{FF2B5EF4-FFF2-40B4-BE49-F238E27FC236}">
                <a16:creationId xmlns:a16="http://schemas.microsoft.com/office/drawing/2014/main" id="{F9DC4840-D1F9-0944-9511-E217903AE888}"/>
              </a:ext>
            </a:extLst>
          </p:cNvPr>
          <p:cNvGrpSpPr/>
          <p:nvPr/>
        </p:nvGrpSpPr>
        <p:grpSpPr>
          <a:xfrm>
            <a:off x="7670982" y="4593321"/>
            <a:ext cx="7202453" cy="2754169"/>
            <a:chOff x="5394911" y="6811938"/>
            <a:chExt cx="7571260" cy="2946319"/>
          </a:xfrm>
        </p:grpSpPr>
        <p:grpSp>
          <p:nvGrpSpPr>
            <p:cNvPr id="13" name="组合 12">
              <a:extLst>
                <a:ext uri="{FF2B5EF4-FFF2-40B4-BE49-F238E27FC236}">
                  <a16:creationId xmlns:a16="http://schemas.microsoft.com/office/drawing/2014/main" id="{44FEBC26-0F88-0447-8BAF-44B55A19D43A}"/>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B3C083C7-BE01-F446-A956-F841E04DDA4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B4816C9-047E-9F4D-8EF6-825BF22E42E9}"/>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6FE24660-03AB-CD4B-AE30-9FB63652FFF3}"/>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D11A426B-2A53-EA4A-9C30-DD6F9D1DE80D}"/>
              </a:ext>
            </a:extLst>
          </p:cNvPr>
          <p:cNvSpPr txBox="1"/>
          <p:nvPr/>
        </p:nvSpPr>
        <p:spPr>
          <a:xfrm>
            <a:off x="7670982" y="790784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Vue</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Apollo</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1317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62" name="圆角矩形 61">
            <a:extLst>
              <a:ext uri="{FF2B5EF4-FFF2-40B4-BE49-F238E27FC236}">
                <a16:creationId xmlns:a16="http://schemas.microsoft.com/office/drawing/2014/main" id="{56A079F7-BAFA-6A48-970F-0BEC62299FD6}"/>
              </a:ext>
            </a:extLst>
          </p:cNvPr>
          <p:cNvSpPr/>
          <p:nvPr/>
        </p:nvSpPr>
        <p:spPr>
          <a:xfrm>
            <a:off x="3621330" y="2108200"/>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路由</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B4633C89-2ED4-424C-9DFD-6710B5B84A6C}"/>
              </a:ext>
            </a:extLst>
          </p:cNvPr>
          <p:cNvSpPr/>
          <p:nvPr/>
        </p:nvSpPr>
        <p:spPr>
          <a:xfrm>
            <a:off x="8998872" y="2108200"/>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视图</a:t>
            </a:r>
          </a:p>
        </p:txBody>
      </p:sp>
      <p:sp>
        <p:nvSpPr>
          <p:cNvPr id="19" name="圆角矩形 18">
            <a:extLst>
              <a:ext uri="{FF2B5EF4-FFF2-40B4-BE49-F238E27FC236}">
                <a16:creationId xmlns:a16="http://schemas.microsoft.com/office/drawing/2014/main" id="{05BD68C7-2734-CB45-B51B-FEA4FF63436F}"/>
              </a:ext>
            </a:extLst>
          </p:cNvPr>
          <p:cNvSpPr/>
          <p:nvPr/>
        </p:nvSpPr>
        <p:spPr>
          <a:xfrm>
            <a:off x="3621330" y="4772891"/>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服务</a:t>
            </a:r>
          </a:p>
        </p:txBody>
      </p:sp>
      <p:sp>
        <p:nvSpPr>
          <p:cNvPr id="20" name="圆角矩形 19">
            <a:extLst>
              <a:ext uri="{FF2B5EF4-FFF2-40B4-BE49-F238E27FC236}">
                <a16:creationId xmlns:a16="http://schemas.microsoft.com/office/drawing/2014/main" id="{207DAD64-8BAA-1644-9707-E682E306147A}"/>
              </a:ext>
            </a:extLst>
          </p:cNvPr>
          <p:cNvSpPr/>
          <p:nvPr/>
        </p:nvSpPr>
        <p:spPr>
          <a:xfrm>
            <a:off x="14376414" y="2108200"/>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模型</a:t>
            </a:r>
          </a:p>
        </p:txBody>
      </p:sp>
      <p:sp>
        <p:nvSpPr>
          <p:cNvPr id="12" name="圆角矩形 11">
            <a:extLst>
              <a:ext uri="{FF2B5EF4-FFF2-40B4-BE49-F238E27FC236}">
                <a16:creationId xmlns:a16="http://schemas.microsoft.com/office/drawing/2014/main" id="{E2735EDC-1CDF-824E-91A2-18D4BE767AF2}"/>
              </a:ext>
            </a:extLst>
          </p:cNvPr>
          <p:cNvSpPr/>
          <p:nvPr/>
        </p:nvSpPr>
        <p:spPr>
          <a:xfrm>
            <a:off x="8998872" y="4772891"/>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中间件</a:t>
            </a:r>
          </a:p>
        </p:txBody>
      </p:sp>
      <p:sp>
        <p:nvSpPr>
          <p:cNvPr id="13" name="圆角矩形 12">
            <a:extLst>
              <a:ext uri="{FF2B5EF4-FFF2-40B4-BE49-F238E27FC236}">
                <a16:creationId xmlns:a16="http://schemas.microsoft.com/office/drawing/2014/main" id="{7BEB34D2-ECEF-D543-A541-C215704FF914}"/>
              </a:ext>
            </a:extLst>
          </p:cNvPr>
          <p:cNvSpPr/>
          <p:nvPr/>
        </p:nvSpPr>
        <p:spPr>
          <a:xfrm>
            <a:off x="14376414" y="4772891"/>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拦截器</a:t>
            </a:r>
          </a:p>
        </p:txBody>
      </p:sp>
      <p:sp>
        <p:nvSpPr>
          <p:cNvPr id="5" name="文本框 4">
            <a:extLst>
              <a:ext uri="{FF2B5EF4-FFF2-40B4-BE49-F238E27FC236}">
                <a16:creationId xmlns:a16="http://schemas.microsoft.com/office/drawing/2014/main" id="{E6C0EDE7-7B48-2A4D-9D21-B82DCB06C27D}"/>
              </a:ext>
            </a:extLst>
          </p:cNvPr>
          <p:cNvSpPr txBox="1"/>
          <p:nvPr/>
        </p:nvSpPr>
        <p:spPr>
          <a:xfrm>
            <a:off x="20377727" y="6764713"/>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4" name="圆角矩形 13">
            <a:extLst>
              <a:ext uri="{FF2B5EF4-FFF2-40B4-BE49-F238E27FC236}">
                <a16:creationId xmlns:a16="http://schemas.microsoft.com/office/drawing/2014/main" id="{BD305EE7-085B-224C-9BA5-5F0954FB613B}"/>
              </a:ext>
            </a:extLst>
          </p:cNvPr>
          <p:cNvSpPr/>
          <p:nvPr/>
        </p:nvSpPr>
        <p:spPr>
          <a:xfrm>
            <a:off x="3621329" y="7302994"/>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数据库</a:t>
            </a:r>
          </a:p>
        </p:txBody>
      </p:sp>
      <p:sp>
        <p:nvSpPr>
          <p:cNvPr id="16" name="圆角矩形 15">
            <a:extLst>
              <a:ext uri="{FF2B5EF4-FFF2-40B4-BE49-F238E27FC236}">
                <a16:creationId xmlns:a16="http://schemas.microsoft.com/office/drawing/2014/main" id="{A08F8EA4-7D99-4C46-9EAC-29C4544BFF92}"/>
              </a:ext>
            </a:extLst>
          </p:cNvPr>
          <p:cNvSpPr/>
          <p:nvPr/>
        </p:nvSpPr>
        <p:spPr>
          <a:xfrm>
            <a:off x="8998871" y="7290458"/>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缓存</a:t>
            </a:r>
          </a:p>
        </p:txBody>
      </p:sp>
      <p:sp>
        <p:nvSpPr>
          <p:cNvPr id="17" name="圆角矩形 16">
            <a:extLst>
              <a:ext uri="{FF2B5EF4-FFF2-40B4-BE49-F238E27FC236}">
                <a16:creationId xmlns:a16="http://schemas.microsoft.com/office/drawing/2014/main" id="{EBECE048-CA32-DE45-9967-666614DF653C}"/>
              </a:ext>
            </a:extLst>
          </p:cNvPr>
          <p:cNvSpPr/>
          <p:nvPr/>
        </p:nvSpPr>
        <p:spPr>
          <a:xfrm>
            <a:off x="14376414" y="7302994"/>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队列</a:t>
            </a:r>
          </a:p>
        </p:txBody>
      </p:sp>
      <p:sp>
        <p:nvSpPr>
          <p:cNvPr id="18" name="圆角矩形 17">
            <a:extLst>
              <a:ext uri="{FF2B5EF4-FFF2-40B4-BE49-F238E27FC236}">
                <a16:creationId xmlns:a16="http://schemas.microsoft.com/office/drawing/2014/main" id="{59E95492-A3FF-BE45-988B-DFAD674598D6}"/>
              </a:ext>
            </a:extLst>
          </p:cNvPr>
          <p:cNvSpPr/>
          <p:nvPr/>
        </p:nvSpPr>
        <p:spPr>
          <a:xfrm>
            <a:off x="3621329" y="9967686"/>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定时任务</a:t>
            </a:r>
          </a:p>
        </p:txBody>
      </p:sp>
      <p:sp>
        <p:nvSpPr>
          <p:cNvPr id="21" name="圆角矩形 20">
            <a:extLst>
              <a:ext uri="{FF2B5EF4-FFF2-40B4-BE49-F238E27FC236}">
                <a16:creationId xmlns:a16="http://schemas.microsoft.com/office/drawing/2014/main" id="{713AB141-0D62-FA45-A38E-727D077AC965}"/>
              </a:ext>
            </a:extLst>
          </p:cNvPr>
          <p:cNvSpPr/>
          <p:nvPr/>
        </p:nvSpPr>
        <p:spPr>
          <a:xfrm>
            <a:off x="8998870" y="9967686"/>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日志</a:t>
            </a:r>
          </a:p>
        </p:txBody>
      </p:sp>
      <p:sp>
        <p:nvSpPr>
          <p:cNvPr id="22" name="圆角矩形 21">
            <a:extLst>
              <a:ext uri="{FF2B5EF4-FFF2-40B4-BE49-F238E27FC236}">
                <a16:creationId xmlns:a16="http://schemas.microsoft.com/office/drawing/2014/main" id="{B73E04E2-FC6F-314F-8B34-589FEE4E6818}"/>
              </a:ext>
            </a:extLst>
          </p:cNvPr>
          <p:cNvSpPr/>
          <p:nvPr/>
        </p:nvSpPr>
        <p:spPr>
          <a:xfrm>
            <a:off x="14376414" y="9967686"/>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socket</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84928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6378" y="196060"/>
            <a:ext cx="1905550" cy="1905550"/>
          </a:xfrm>
          <a:prstGeom prst="rect">
            <a:avLst/>
          </a:prstGeom>
        </p:spPr>
      </p:pic>
      <p:sp>
        <p:nvSpPr>
          <p:cNvPr id="6" name="矩形 5">
            <a:extLst>
              <a:ext uri="{FF2B5EF4-FFF2-40B4-BE49-F238E27FC236}">
                <a16:creationId xmlns:a16="http://schemas.microsoft.com/office/drawing/2014/main" id="{C5297EEB-A93B-8741-BB3A-B62229BFEB63}"/>
              </a:ext>
            </a:extLst>
          </p:cNvPr>
          <p:cNvSpPr/>
          <p:nvPr/>
        </p:nvSpPr>
        <p:spPr>
          <a:xfrm>
            <a:off x="3710378" y="12871270"/>
            <a:ext cx="16963241" cy="553998"/>
          </a:xfrm>
          <a:prstGeom prst="rect">
            <a:avLst/>
          </a:prstGeom>
        </p:spPr>
        <p:txBody>
          <a:bodyPr wrap="square">
            <a:spAutoFit/>
          </a:bodyPr>
          <a:lstStyle/>
          <a:p>
            <a:r>
              <a:rPr lang="en" altLang="zh-CN" b="0" u="sng" dirty="0">
                <a:latin typeface="-apple-system"/>
                <a:hlinkClick r:id="rId5"/>
              </a:rPr>
              <a:t>https://wehavefaces.net/graphql-shorthand-notation-cheatsheet-17cd715861b6</a:t>
            </a:r>
            <a:endParaRPr lang="zh-CN" altLang="en-US" dirty="0"/>
          </a:p>
        </p:txBody>
      </p:sp>
      <p:pic>
        <p:nvPicPr>
          <p:cNvPr id="10" name="图片 9" descr="图形用户界面, 应用程序&#10;&#10;描述已自动生成">
            <a:extLst>
              <a:ext uri="{FF2B5EF4-FFF2-40B4-BE49-F238E27FC236}">
                <a16:creationId xmlns:a16="http://schemas.microsoft.com/office/drawing/2014/main" id="{DC0C49F7-B738-6B45-92DE-D3BD23E14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8828" y="2373147"/>
            <a:ext cx="14626339" cy="10335715"/>
          </a:xfrm>
          <a:prstGeom prst="rect">
            <a:avLst/>
          </a:prstGeom>
        </p:spPr>
      </p:pic>
      <p:sp>
        <p:nvSpPr>
          <p:cNvPr id="14" name="圆角矩形 13">
            <a:extLst>
              <a:ext uri="{FF2B5EF4-FFF2-40B4-BE49-F238E27FC236}">
                <a16:creationId xmlns:a16="http://schemas.microsoft.com/office/drawing/2014/main" id="{5D6D08C2-364A-3A44-9F63-5CCA47E36BEB}"/>
              </a:ext>
            </a:extLst>
          </p:cNvPr>
          <p:cNvSpPr/>
          <p:nvPr/>
        </p:nvSpPr>
        <p:spPr>
          <a:xfrm>
            <a:off x="8097993" y="542350"/>
            <a:ext cx="10061421" cy="1212970"/>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Schema Define </a:t>
            </a:r>
            <a:r>
              <a:rPr kumimoji="1" lang="en-US" altLang="zh-CN" sz="6000" b="0" dirty="0" err="1">
                <a:solidFill>
                  <a:schemeClr val="bg1"/>
                </a:solidFill>
                <a:latin typeface="Microsoft YaHei" panose="020B0503020204020204" pitchFamily="34" charset="-122"/>
                <a:ea typeface="Microsoft YaHei" panose="020B0503020204020204" pitchFamily="34" charset="-122"/>
              </a:rPr>
              <a:t>Lauaage</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89883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6378" y="196060"/>
            <a:ext cx="1905550" cy="1905550"/>
          </a:xfrm>
          <a:prstGeom prst="rect">
            <a:avLst/>
          </a:prstGeom>
        </p:spPr>
      </p:pic>
      <p:pic>
        <p:nvPicPr>
          <p:cNvPr id="6" name="图片 5">
            <a:extLst>
              <a:ext uri="{FF2B5EF4-FFF2-40B4-BE49-F238E27FC236}">
                <a16:creationId xmlns:a16="http://schemas.microsoft.com/office/drawing/2014/main" id="{2DAF9A52-E112-AA43-A751-435493761F41}"/>
              </a:ext>
            </a:extLst>
          </p:cNvPr>
          <p:cNvPicPr>
            <a:picLocks noChangeAspect="1"/>
          </p:cNvPicPr>
          <p:nvPr/>
        </p:nvPicPr>
        <p:blipFill>
          <a:blip r:embed="rId5"/>
          <a:stretch>
            <a:fillRect/>
          </a:stretch>
        </p:blipFill>
        <p:spPr>
          <a:xfrm>
            <a:off x="4546989" y="2735208"/>
            <a:ext cx="14330228" cy="10241899"/>
          </a:xfrm>
          <a:prstGeom prst="rect">
            <a:avLst/>
          </a:prstGeom>
        </p:spPr>
      </p:pic>
    </p:spTree>
    <p:extLst>
      <p:ext uri="{BB962C8B-B14F-4D97-AF65-F5344CB8AC3E}">
        <p14:creationId xmlns:p14="http://schemas.microsoft.com/office/powerpoint/2010/main" val="1951186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625AEE65-BED4-DB4E-AB12-D5B26E1839D6}"/>
              </a:ext>
            </a:extLst>
          </p:cNvPr>
          <p:cNvSpPr txBox="1"/>
          <p:nvPr/>
        </p:nvSpPr>
        <p:spPr>
          <a:xfrm>
            <a:off x="1700635" y="6044935"/>
            <a:ext cx="21622956" cy="4758226"/>
          </a:xfrm>
          <a:prstGeom prst="rect">
            <a:avLst/>
          </a:prstGeom>
          <a:noFill/>
        </p:spPr>
        <p:txBody>
          <a:bodyPr wrap="square" lIns="182880" tIns="146304" rIns="182880" bIns="146304" rtlCol="0">
            <a:spAutoFit/>
          </a:bodyPr>
          <a:lstStyle/>
          <a:p>
            <a:pPr>
              <a:lnSpc>
                <a:spcPct val="90000"/>
              </a:lnSpc>
              <a:spcAft>
                <a:spcPts val="600"/>
              </a:spcAft>
            </a:pP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用</a:t>
            </a:r>
            <a:r>
              <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rPr>
              <a:t>express</a:t>
            </a: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或</a:t>
            </a: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koa</a:t>
            </a: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实现练习</a:t>
            </a: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fastify</a:t>
            </a: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里功能</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a:p>
            <a:pPr>
              <a:lnSpc>
                <a:spcPct val="90000"/>
              </a:lnSpc>
              <a:spcAft>
                <a:spcPts val="600"/>
              </a:spcAft>
            </a:pP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a:p>
            <a:pPr>
              <a:lnSpc>
                <a:spcPct val="90000"/>
              </a:lnSpc>
              <a:spcAft>
                <a:spcPts val="600"/>
              </a:spcAft>
            </a:pPr>
            <a:r>
              <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rPr>
              <a:t>Redis</a:t>
            </a:r>
          </a:p>
          <a:p>
            <a:pPr>
              <a:lnSpc>
                <a:spcPct val="90000"/>
              </a:lnSpc>
              <a:spcAft>
                <a:spcPts val="600"/>
              </a:spcAft>
            </a:pP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a:p>
            <a:pPr>
              <a:lnSpc>
                <a:spcPct val="90000"/>
              </a:lnSpc>
              <a:spcAft>
                <a:spcPts val="600"/>
              </a:spcAft>
            </a:pP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ElasticSearch</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p:txBody>
      </p:sp>
      <p:grpSp>
        <p:nvGrpSpPr>
          <p:cNvPr id="13" name="组合 12">
            <a:extLst>
              <a:ext uri="{FF2B5EF4-FFF2-40B4-BE49-F238E27FC236}">
                <a16:creationId xmlns:a16="http://schemas.microsoft.com/office/drawing/2014/main" id="{1E8CBB28-BE14-2040-A854-40A36FC511ED}"/>
              </a:ext>
            </a:extLst>
          </p:cNvPr>
          <p:cNvGrpSpPr/>
          <p:nvPr/>
        </p:nvGrpSpPr>
        <p:grpSpPr>
          <a:xfrm>
            <a:off x="7783547" y="1563831"/>
            <a:ext cx="7571260" cy="2946319"/>
            <a:chOff x="5394911" y="6811938"/>
            <a:chExt cx="7571260" cy="2946319"/>
          </a:xfrm>
        </p:grpSpPr>
        <p:grpSp>
          <p:nvGrpSpPr>
            <p:cNvPr id="14" name="组合 13">
              <a:extLst>
                <a:ext uri="{FF2B5EF4-FFF2-40B4-BE49-F238E27FC236}">
                  <a16:creationId xmlns:a16="http://schemas.microsoft.com/office/drawing/2014/main" id="{77F53470-CC48-4443-A143-EE6DAB114366}"/>
                </a:ext>
              </a:extLst>
            </p:cNvPr>
            <p:cNvGrpSpPr/>
            <p:nvPr/>
          </p:nvGrpSpPr>
          <p:grpSpPr>
            <a:xfrm>
              <a:off x="6619333" y="7411386"/>
              <a:ext cx="5557333" cy="1905000"/>
              <a:chOff x="5941940" y="7299941"/>
              <a:chExt cx="5557333" cy="1905000"/>
            </a:xfrm>
          </p:grpSpPr>
          <p:pic>
            <p:nvPicPr>
              <p:cNvPr id="17" name="图形 16">
                <a:extLst>
                  <a:ext uri="{FF2B5EF4-FFF2-40B4-BE49-F238E27FC236}">
                    <a16:creationId xmlns:a16="http://schemas.microsoft.com/office/drawing/2014/main" id="{A76D71D2-08B9-9646-BE09-587A7850F99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1940" y="7299941"/>
                <a:ext cx="1905000" cy="1905000"/>
              </a:xfrm>
              <a:prstGeom prst="rect">
                <a:avLst/>
              </a:prstGeom>
            </p:spPr>
          </p:pic>
          <p:sp>
            <p:nvSpPr>
              <p:cNvPr id="18" name="圆角矩形 17">
                <a:extLst>
                  <a:ext uri="{FF2B5EF4-FFF2-40B4-BE49-F238E27FC236}">
                    <a16:creationId xmlns:a16="http://schemas.microsoft.com/office/drawing/2014/main" id="{9B4A8050-3E1E-8546-AEEE-449BE0575D41}"/>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9600" dirty="0">
                    <a:solidFill>
                      <a:schemeClr val="bg1"/>
                    </a:solidFill>
                  </a:rPr>
                  <a:t>作业</a:t>
                </a:r>
              </a:p>
            </p:txBody>
          </p:sp>
        </p:grpSp>
        <p:sp>
          <p:nvSpPr>
            <p:cNvPr id="16" name="梯形 15">
              <a:extLst>
                <a:ext uri="{FF2B5EF4-FFF2-40B4-BE49-F238E27FC236}">
                  <a16:creationId xmlns:a16="http://schemas.microsoft.com/office/drawing/2014/main" id="{D14E7C06-B91A-204C-A791-AA4DEA24B3EE}"/>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1695057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2544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792" y="542350"/>
            <a:ext cx="2474445" cy="1511539"/>
          </a:xfrm>
          <a:prstGeom prst="rect">
            <a:avLst/>
          </a:prstGeom>
        </p:spPr>
      </p:pic>
      <p:pic>
        <p:nvPicPr>
          <p:cNvPr id="6" name="图片 5" descr="徽标&#10;&#10;描述已自动生成">
            <a:extLst>
              <a:ext uri="{FF2B5EF4-FFF2-40B4-BE49-F238E27FC236}">
                <a16:creationId xmlns:a16="http://schemas.microsoft.com/office/drawing/2014/main" id="{26ED9D6C-CC54-AD49-B918-4EF0BB9E1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714" y="4279900"/>
            <a:ext cx="16836571" cy="5156200"/>
          </a:xfrm>
          <a:prstGeom prst="rect">
            <a:avLst/>
          </a:prstGeom>
        </p:spPr>
      </p:pic>
    </p:spTree>
    <p:extLst>
      <p:ext uri="{BB962C8B-B14F-4D97-AF65-F5344CB8AC3E}">
        <p14:creationId xmlns:p14="http://schemas.microsoft.com/office/powerpoint/2010/main" val="56810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21" name="圆角矩形 20">
            <a:extLst>
              <a:ext uri="{FF2B5EF4-FFF2-40B4-BE49-F238E27FC236}">
                <a16:creationId xmlns:a16="http://schemas.microsoft.com/office/drawing/2014/main" id="{8B9369F9-107D-844F-98AD-45C32F3CD59A}"/>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 sz="6000" b="0" dirty="0">
                <a:solidFill>
                  <a:schemeClr val="bg1"/>
                </a:solidFill>
                <a:latin typeface="Microsoft YaHei" panose="020B0503020204020204" pitchFamily="34" charset="-122"/>
                <a:ea typeface="Microsoft YaHei" panose="020B0503020204020204" pitchFamily="34" charset="-122"/>
              </a:rPr>
              <a:t>中间件</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B0B4DC26-8910-5B4A-9897-A7CE58C7A2E1}"/>
              </a:ext>
            </a:extLst>
          </p:cNvPr>
          <p:cNvSpPr/>
          <p:nvPr/>
        </p:nvSpPr>
        <p:spPr>
          <a:xfrm>
            <a:off x="8758280" y="7386606"/>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mysql</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0" name="圆角矩形 9">
            <a:extLst>
              <a:ext uri="{FF2B5EF4-FFF2-40B4-BE49-F238E27FC236}">
                <a16:creationId xmlns:a16="http://schemas.microsoft.com/office/drawing/2014/main" id="{3715DAFB-B561-7149-81E0-556A905EAA87}"/>
              </a:ext>
            </a:extLst>
          </p:cNvPr>
          <p:cNvSpPr/>
          <p:nvPr/>
        </p:nvSpPr>
        <p:spPr>
          <a:xfrm>
            <a:off x="8732879" y="9640724"/>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websocket</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1" name="圆角矩形 10">
            <a:extLst>
              <a:ext uri="{FF2B5EF4-FFF2-40B4-BE49-F238E27FC236}">
                <a16:creationId xmlns:a16="http://schemas.microsoft.com/office/drawing/2014/main" id="{97882EB7-FFFC-014A-A0FB-5E5788F42DA0}"/>
              </a:ext>
            </a:extLst>
          </p:cNvPr>
          <p:cNvSpPr/>
          <p:nvPr/>
        </p:nvSpPr>
        <p:spPr>
          <a:xfrm>
            <a:off x="8758281" y="6259547"/>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redis</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2" name="圆角矩形 11">
            <a:extLst>
              <a:ext uri="{FF2B5EF4-FFF2-40B4-BE49-F238E27FC236}">
                <a16:creationId xmlns:a16="http://schemas.microsoft.com/office/drawing/2014/main" id="{23260B9F-EE72-1D49-AFFB-3431196BBFB2}"/>
              </a:ext>
            </a:extLst>
          </p:cNvPr>
          <p:cNvSpPr/>
          <p:nvPr/>
        </p:nvSpPr>
        <p:spPr>
          <a:xfrm>
            <a:off x="8732880" y="8513667"/>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mongodb</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3" name="圆角矩形 12">
            <a:extLst>
              <a:ext uri="{FF2B5EF4-FFF2-40B4-BE49-F238E27FC236}">
                <a16:creationId xmlns:a16="http://schemas.microsoft.com/office/drawing/2014/main" id="{9ED9491A-0140-8049-A236-EE96529DD92E}"/>
              </a:ext>
            </a:extLst>
          </p:cNvPr>
          <p:cNvSpPr/>
          <p:nvPr/>
        </p:nvSpPr>
        <p:spPr>
          <a:xfrm>
            <a:off x="8789734" y="2900016"/>
            <a:ext cx="5352745" cy="914402"/>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rPr>
              <a:t>路由</a:t>
            </a:r>
          </a:p>
        </p:txBody>
      </p:sp>
      <p:pic>
        <p:nvPicPr>
          <p:cNvPr id="6" name="图形 5">
            <a:extLst>
              <a:ext uri="{FF2B5EF4-FFF2-40B4-BE49-F238E27FC236}">
                <a16:creationId xmlns:a16="http://schemas.microsoft.com/office/drawing/2014/main" id="{D038D2F6-9C44-8848-9F36-879C6E1D8C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10957" y="2971313"/>
            <a:ext cx="771807" cy="771807"/>
          </a:xfrm>
          <a:prstGeom prst="rect">
            <a:avLst/>
          </a:prstGeom>
        </p:spPr>
      </p:pic>
      <p:sp>
        <p:nvSpPr>
          <p:cNvPr id="23" name="圆角矩形 22">
            <a:extLst>
              <a:ext uri="{FF2B5EF4-FFF2-40B4-BE49-F238E27FC236}">
                <a16:creationId xmlns:a16="http://schemas.microsoft.com/office/drawing/2014/main" id="{970A2E56-41C2-7D43-A190-5106F1A4802D}"/>
              </a:ext>
            </a:extLst>
          </p:cNvPr>
          <p:cNvSpPr/>
          <p:nvPr/>
        </p:nvSpPr>
        <p:spPr>
          <a:xfrm>
            <a:off x="8758281" y="5132488"/>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rPr>
              <a:t>queue</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5" name="圆角矩形 24">
            <a:extLst>
              <a:ext uri="{FF2B5EF4-FFF2-40B4-BE49-F238E27FC236}">
                <a16:creationId xmlns:a16="http://schemas.microsoft.com/office/drawing/2014/main" id="{9A5B6DEE-054A-2B4D-8E4C-FFCF088C37D1}"/>
              </a:ext>
            </a:extLst>
          </p:cNvPr>
          <p:cNvSpPr/>
          <p:nvPr/>
        </p:nvSpPr>
        <p:spPr>
          <a:xfrm>
            <a:off x="8758281" y="4027078"/>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rPr>
              <a:t>log</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30" name="图形 29">
            <a:extLst>
              <a:ext uri="{FF2B5EF4-FFF2-40B4-BE49-F238E27FC236}">
                <a16:creationId xmlns:a16="http://schemas.microsoft.com/office/drawing/2014/main" id="{94B30CDA-C13E-2D4F-9481-1DFB2767EF3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02257" y="4102660"/>
            <a:ext cx="789208" cy="789208"/>
          </a:xfrm>
          <a:prstGeom prst="rect">
            <a:avLst/>
          </a:prstGeom>
        </p:spPr>
      </p:pic>
      <p:pic>
        <p:nvPicPr>
          <p:cNvPr id="43" name="图形 42">
            <a:extLst>
              <a:ext uri="{FF2B5EF4-FFF2-40B4-BE49-F238E27FC236}">
                <a16:creationId xmlns:a16="http://schemas.microsoft.com/office/drawing/2014/main" id="{CEF6D1FA-A0FA-7F4F-9A22-8C91DCE88B9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276857" y="5175098"/>
            <a:ext cx="789208" cy="789208"/>
          </a:xfrm>
          <a:prstGeom prst="rect">
            <a:avLst/>
          </a:prstGeom>
        </p:spPr>
      </p:pic>
      <p:pic>
        <p:nvPicPr>
          <p:cNvPr id="44" name="图形 43">
            <a:extLst>
              <a:ext uri="{FF2B5EF4-FFF2-40B4-BE49-F238E27FC236}">
                <a16:creationId xmlns:a16="http://schemas.microsoft.com/office/drawing/2014/main" id="{94C4309B-953E-7845-B3BF-AA26B8789B5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02257" y="6314233"/>
            <a:ext cx="789208" cy="789208"/>
          </a:xfrm>
          <a:prstGeom prst="rect">
            <a:avLst/>
          </a:prstGeom>
        </p:spPr>
      </p:pic>
      <p:pic>
        <p:nvPicPr>
          <p:cNvPr id="45" name="图形 44">
            <a:extLst>
              <a:ext uri="{FF2B5EF4-FFF2-40B4-BE49-F238E27FC236}">
                <a16:creationId xmlns:a16="http://schemas.microsoft.com/office/drawing/2014/main" id="{CC82CA31-DC67-6E4E-8E19-1037A43EB2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276857" y="7437279"/>
            <a:ext cx="789208" cy="789208"/>
          </a:xfrm>
          <a:prstGeom prst="rect">
            <a:avLst/>
          </a:prstGeom>
        </p:spPr>
      </p:pic>
      <p:pic>
        <p:nvPicPr>
          <p:cNvPr id="46" name="图形 45">
            <a:extLst>
              <a:ext uri="{FF2B5EF4-FFF2-40B4-BE49-F238E27FC236}">
                <a16:creationId xmlns:a16="http://schemas.microsoft.com/office/drawing/2014/main" id="{1106ADDF-DFD3-5B46-AF99-40B7E146BD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02257" y="8601286"/>
            <a:ext cx="789208" cy="789208"/>
          </a:xfrm>
          <a:prstGeom prst="rect">
            <a:avLst/>
          </a:prstGeom>
        </p:spPr>
      </p:pic>
      <p:pic>
        <p:nvPicPr>
          <p:cNvPr id="47" name="图形 46">
            <a:extLst>
              <a:ext uri="{FF2B5EF4-FFF2-40B4-BE49-F238E27FC236}">
                <a16:creationId xmlns:a16="http://schemas.microsoft.com/office/drawing/2014/main" id="{05054406-4C75-6E4D-B7C2-F000FF76BE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02257" y="9724332"/>
            <a:ext cx="789208" cy="789208"/>
          </a:xfrm>
          <a:prstGeom prst="rect">
            <a:avLst/>
          </a:prstGeom>
        </p:spPr>
      </p:pic>
      <p:sp>
        <p:nvSpPr>
          <p:cNvPr id="48" name="圆角矩形 47">
            <a:extLst>
              <a:ext uri="{FF2B5EF4-FFF2-40B4-BE49-F238E27FC236}">
                <a16:creationId xmlns:a16="http://schemas.microsoft.com/office/drawing/2014/main" id="{F03C339A-2E3E-BB48-ADE8-C26A019DEDB2}"/>
              </a:ext>
            </a:extLst>
          </p:cNvPr>
          <p:cNvSpPr/>
          <p:nvPr/>
        </p:nvSpPr>
        <p:spPr>
          <a:xfrm>
            <a:off x="8732879" y="10767781"/>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elastcsearch</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49" name="图片 48" descr="徽标&#10;&#10;描述已自动生成">
            <a:extLst>
              <a:ext uri="{FF2B5EF4-FFF2-40B4-BE49-F238E27FC236}">
                <a16:creationId xmlns:a16="http://schemas.microsoft.com/office/drawing/2014/main" id="{D71353BA-432E-0D4C-83AC-6E6CD52DB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179" y="481035"/>
            <a:ext cx="4829670" cy="1479086"/>
          </a:xfrm>
          <a:prstGeom prst="rect">
            <a:avLst/>
          </a:prstGeom>
        </p:spPr>
      </p:pic>
      <p:pic>
        <p:nvPicPr>
          <p:cNvPr id="51" name="图形 50">
            <a:extLst>
              <a:ext uri="{FF2B5EF4-FFF2-40B4-BE49-F238E27FC236}">
                <a16:creationId xmlns:a16="http://schemas.microsoft.com/office/drawing/2014/main" id="{7F9D3944-763F-164D-B06E-FC27F3F362F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02257" y="10830377"/>
            <a:ext cx="789208" cy="789208"/>
          </a:xfrm>
          <a:prstGeom prst="rect">
            <a:avLst/>
          </a:prstGeom>
        </p:spPr>
      </p:pic>
      <p:sp>
        <p:nvSpPr>
          <p:cNvPr id="52" name="圆角矩形 51">
            <a:extLst>
              <a:ext uri="{FF2B5EF4-FFF2-40B4-BE49-F238E27FC236}">
                <a16:creationId xmlns:a16="http://schemas.microsoft.com/office/drawing/2014/main" id="{2F14945E-EA95-FA4C-9D30-914947E13DB0}"/>
              </a:ext>
            </a:extLst>
          </p:cNvPr>
          <p:cNvSpPr/>
          <p:nvPr/>
        </p:nvSpPr>
        <p:spPr>
          <a:xfrm>
            <a:off x="8732879" y="11861260"/>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rPr>
              <a:t>schedule</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53" name="图形 52">
            <a:extLst>
              <a:ext uri="{FF2B5EF4-FFF2-40B4-BE49-F238E27FC236}">
                <a16:creationId xmlns:a16="http://schemas.microsoft.com/office/drawing/2014/main" id="{1E7F03AB-B8CB-3946-A68D-FFF280017C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302257" y="11923856"/>
            <a:ext cx="789208" cy="789208"/>
          </a:xfrm>
          <a:prstGeom prst="rect">
            <a:avLst/>
          </a:prstGeom>
        </p:spPr>
      </p:pic>
    </p:spTree>
    <p:extLst>
      <p:ext uri="{BB962C8B-B14F-4D97-AF65-F5344CB8AC3E}">
        <p14:creationId xmlns:p14="http://schemas.microsoft.com/office/powerpoint/2010/main" val="3534411044"/>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l">
          <a:defRPr sz="5000" b="0" dirty="0">
            <a:solidFill>
              <a:schemeClr val="bg1"/>
            </a:solidFill>
            <a:latin typeface="Microsoft YaHei" panose="020B0503020204020204" pitchFamily="34" charset="-122"/>
            <a:ea typeface="Microsoft YaHei" panose="020B0503020204020204" pitchFamily="34" charset="-122"/>
          </a:defRPr>
        </a:defPPr>
      </a:lstStyle>
    </a:spDef>
    <a:lnDef>
      <a:spPr>
        <a:noFill/>
        <a:ln w="50800" cap="flat">
          <a:solidFill>
            <a:srgbClr val="FF6C6E"/>
          </a:solidFill>
          <a:prstDash val="solid"/>
          <a:miter lim="400000"/>
          <a:tailEnd type="triangle"/>
        </a:ln>
        <a:effectLst/>
        <a:sp3d/>
      </a:spPr>
      <a:bodyPr/>
      <a:lstStyle/>
      <a:style>
        <a:lnRef idx="0">
          <a:scrgbClr r="0" g="0" b="0"/>
        </a:lnRef>
        <a:fillRef idx="0">
          <a:scrgbClr r="0" g="0" b="0"/>
        </a:fillRef>
        <a:effectRef idx="0">
          <a:scrgbClr r="0" g="0" b="0"/>
        </a:effectRef>
        <a:fontRef idx="none"/>
      </a:style>
    </a:lnDef>
    <a:txDef>
      <a:spPr>
        <a:noFill/>
        <a:ln w="28575" cap="flat">
          <a:noFill/>
          <a:miter lim="400000"/>
        </a:ln>
        <a:effectLst/>
        <a:sp3d/>
      </a:spPr>
      <a:bodyPr rot="0" spcFirstLastPara="1" vertOverflow="overflow" horzOverflow="overflow" vert="horz" wrap="square" lIns="50400" tIns="50800" rIns="50800" bIns="50800" numCol="1" spcCol="38100" rtlCol="0" anchor="ctr">
        <a:noAutofit/>
      </a:bodyPr>
      <a:lstStyle>
        <a:defPPr algn="l">
          <a:defRPr kumimoji="1" sz="2800" b="0" dirty="0" smtClean="0">
            <a:solidFill>
              <a:schemeClr val="tx1"/>
            </a:solidFil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模板" id="{6A2E8E20-CBA2-1E4F-9A2C-A085AB2A78C4}" vid="{FD546A65-7565-9844-B3EA-D2C5A1C214A7}"/>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30070</TotalTime>
  <Words>2230</Words>
  <Application>Microsoft Office PowerPoint</Application>
  <PresentationFormat>自定义</PresentationFormat>
  <Paragraphs>523</Paragraphs>
  <Slides>73</Slides>
  <Notes>71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73</vt:i4>
      </vt:variant>
    </vt:vector>
  </HeadingPairs>
  <TitlesOfParts>
    <vt:vector size="87" baseType="lpstr">
      <vt:lpstr>Alibaba PuHuiTi</vt:lpstr>
      <vt:lpstr>Alibaba PuHuiTi R</vt:lpstr>
      <vt:lpstr>-apple-system</vt:lpstr>
      <vt:lpstr>Helvetica Light</vt:lpstr>
      <vt:lpstr>Helvetica Neue</vt:lpstr>
      <vt:lpstr>Helvetica Neue Light</vt:lpstr>
      <vt:lpstr>Helvetica Neue Medium</vt:lpstr>
      <vt:lpstr>Hiragino Sans GB W3</vt:lpstr>
      <vt:lpstr>PingFang SC</vt:lpstr>
      <vt:lpstr>Microsoft YaHei</vt:lpstr>
      <vt:lpstr>Arial</vt:lpstr>
      <vt:lpstr>Helvetica</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 楠</dc:creator>
  <cp:lastModifiedBy>张嘉璐6</cp:lastModifiedBy>
  <cp:revision>2814</cp:revision>
  <cp:lastPrinted>2019-10-08T09:23:57Z</cp:lastPrinted>
  <dcterms:created xsi:type="dcterms:W3CDTF">2021-05-18T10:48:55Z</dcterms:created>
  <dcterms:modified xsi:type="dcterms:W3CDTF">2021-08-15T13:23:39Z</dcterms:modified>
</cp:coreProperties>
</file>